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ebp" ContentType="image/webp"/>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2"/>
  </p:notesMasterIdLst>
  <p:sldIdLst>
    <p:sldId id="663" r:id="rId2"/>
    <p:sldId id="635" r:id="rId3"/>
    <p:sldId id="757" r:id="rId4"/>
    <p:sldId id="685" r:id="rId5"/>
    <p:sldId id="688" r:id="rId6"/>
    <p:sldId id="690" r:id="rId7"/>
    <p:sldId id="691" r:id="rId8"/>
    <p:sldId id="689" r:id="rId9"/>
    <p:sldId id="687" r:id="rId10"/>
    <p:sldId id="692" r:id="rId11"/>
    <p:sldId id="684" r:id="rId12"/>
    <p:sldId id="693" r:id="rId13"/>
    <p:sldId id="683" r:id="rId14"/>
    <p:sldId id="678" r:id="rId15"/>
    <p:sldId id="640" r:id="rId16"/>
    <p:sldId id="737" r:id="rId17"/>
    <p:sldId id="642" r:id="rId18"/>
    <p:sldId id="740" r:id="rId19"/>
    <p:sldId id="641" r:id="rId20"/>
    <p:sldId id="637" r:id="rId21"/>
    <p:sldId id="658" r:id="rId22"/>
    <p:sldId id="647" r:id="rId23"/>
    <p:sldId id="648" r:id="rId24"/>
    <p:sldId id="657" r:id="rId25"/>
    <p:sldId id="783" r:id="rId26"/>
    <p:sldId id="659" r:id="rId27"/>
    <p:sldId id="736" r:id="rId28"/>
    <p:sldId id="706" r:id="rId29"/>
    <p:sldId id="700" r:id="rId30"/>
    <p:sldId id="705" r:id="rId31"/>
    <p:sldId id="660" r:id="rId32"/>
    <p:sldId id="661" r:id="rId33"/>
    <p:sldId id="665" r:id="rId34"/>
    <p:sldId id="720" r:id="rId35"/>
    <p:sldId id="784" r:id="rId36"/>
    <p:sldId id="760" r:id="rId37"/>
    <p:sldId id="717" r:id="rId38"/>
    <p:sldId id="718" r:id="rId39"/>
    <p:sldId id="667" r:id="rId40"/>
    <p:sldId id="719" r:id="rId41"/>
    <p:sldId id="668" r:id="rId42"/>
    <p:sldId id="761" r:id="rId43"/>
    <p:sldId id="638" r:id="rId44"/>
    <p:sldId id="754" r:id="rId45"/>
    <p:sldId id="644" r:id="rId46"/>
    <p:sldId id="785" r:id="rId47"/>
    <p:sldId id="762" r:id="rId48"/>
    <p:sldId id="738" r:id="rId49"/>
    <p:sldId id="786" r:id="rId50"/>
    <p:sldId id="745" r:id="rId51"/>
    <p:sldId id="735" r:id="rId52"/>
    <p:sldId id="733" r:id="rId53"/>
    <p:sldId id="732" r:id="rId54"/>
    <p:sldId id="731" r:id="rId55"/>
    <p:sldId id="734" r:id="rId56"/>
    <p:sldId id="673" r:id="rId57"/>
    <p:sldId id="676" r:id="rId58"/>
    <p:sldId id="636" r:id="rId59"/>
    <p:sldId id="755" r:id="rId60"/>
    <p:sldId id="643" r:id="rId61"/>
    <p:sldId id="491" r:id="rId62"/>
    <p:sldId id="264" r:id="rId63"/>
    <p:sldId id="787" r:id="rId64"/>
    <p:sldId id="788" r:id="rId65"/>
    <p:sldId id="504" r:id="rId66"/>
    <p:sldId id="575" r:id="rId67"/>
    <p:sldId id="739" r:id="rId68"/>
    <p:sldId id="789" r:id="rId69"/>
    <p:sldId id="493" r:id="rId70"/>
    <p:sldId id="495" r:id="rId71"/>
    <p:sldId id="496" r:id="rId72"/>
    <p:sldId id="497" r:id="rId73"/>
    <p:sldId id="498" r:id="rId74"/>
    <p:sldId id="790" r:id="rId75"/>
    <p:sldId id="791" r:id="rId76"/>
    <p:sldId id="792" r:id="rId77"/>
    <p:sldId id="741" r:id="rId78"/>
    <p:sldId id="698" r:id="rId79"/>
    <p:sldId id="494" r:id="rId80"/>
    <p:sldId id="296" r:id="rId81"/>
    <p:sldId id="297" r:id="rId82"/>
    <p:sldId id="298" r:id="rId83"/>
    <p:sldId id="793" r:id="rId84"/>
    <p:sldId id="794" r:id="rId85"/>
    <p:sldId id="573" r:id="rId86"/>
    <p:sldId id="639" r:id="rId87"/>
    <p:sldId id="795" r:id="rId88"/>
    <p:sldId id="744" r:id="rId89"/>
    <p:sldId id="712" r:id="rId90"/>
    <p:sldId id="671" r:id="rId9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5" d="100"/>
          <a:sy n="85" d="100"/>
        </p:scale>
        <p:origin x="590"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theme" Target="theme/theme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notesMaster" Target="notesMasters/notesMaster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B6F3A72-5C6D-4E5C-9E39-BDED9E4C27BB}" type="datetimeFigureOut">
              <a:rPr lang="en-US" smtClean="0"/>
              <a:t>2/6/2023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0548E07-21BD-4FC9-B352-9B674C6FE04F}" type="slidenum">
              <a:rPr lang="en-US" smtClean="0"/>
              <a:t>‹#›</a:t>
            </a:fld>
            <a:endParaRPr lang="en-US"/>
          </a:p>
        </p:txBody>
      </p:sp>
    </p:spTree>
    <p:extLst>
      <p:ext uri="{BB962C8B-B14F-4D97-AF65-F5344CB8AC3E}">
        <p14:creationId xmlns:p14="http://schemas.microsoft.com/office/powerpoint/2010/main" val="32802487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slower, balanced syllables</a:t>
            </a:r>
          </a:p>
        </p:txBody>
      </p:sp>
      <p:sp>
        <p:nvSpPr>
          <p:cNvPr id="4" name="Slide Number Placeholder 3"/>
          <p:cNvSpPr>
            <a:spLocks noGrp="1"/>
          </p:cNvSpPr>
          <p:nvPr>
            <p:ph type="sldNum" sz="quarter" idx="5"/>
          </p:nvPr>
        </p:nvSpPr>
        <p:spPr/>
        <p:txBody>
          <a:bodyPr/>
          <a:lstStyle/>
          <a:p>
            <a:fld id="{E2226E65-ADC9-4F29-BA00-34B3E2F9B8F0}" type="slidenum">
              <a:rPr lang="en-US" smtClean="0"/>
              <a:t>1</a:t>
            </a:fld>
            <a:endParaRPr lang="en-US"/>
          </a:p>
        </p:txBody>
      </p:sp>
    </p:spTree>
    <p:extLst>
      <p:ext uri="{BB962C8B-B14F-4D97-AF65-F5344CB8AC3E}">
        <p14:creationId xmlns:p14="http://schemas.microsoft.com/office/powerpoint/2010/main" val="28077891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Example: regression</a:t>
            </a:r>
          </a:p>
        </p:txBody>
      </p:sp>
      <p:sp>
        <p:nvSpPr>
          <p:cNvPr id="4" name="Slide Number Placeholder 3"/>
          <p:cNvSpPr>
            <a:spLocks noGrp="1"/>
          </p:cNvSpPr>
          <p:nvPr>
            <p:ph type="sldNum" sz="quarter" idx="5"/>
          </p:nvPr>
        </p:nvSpPr>
        <p:spPr/>
        <p:txBody>
          <a:bodyPr/>
          <a:lstStyle/>
          <a:p>
            <a:fld id="{E2226E65-ADC9-4F29-BA00-34B3E2F9B8F0}" type="slidenum">
              <a:rPr lang="en-US" smtClean="0"/>
              <a:t>10</a:t>
            </a:fld>
            <a:endParaRPr lang="en-US"/>
          </a:p>
        </p:txBody>
      </p:sp>
    </p:spTree>
    <p:extLst>
      <p:ext uri="{BB962C8B-B14F-4D97-AF65-F5344CB8AC3E}">
        <p14:creationId xmlns:p14="http://schemas.microsoft.com/office/powerpoint/2010/main" val="12713257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226E65-ADC9-4F29-BA00-34B3E2F9B8F0}" type="slidenum">
              <a:rPr lang="en-US" smtClean="0"/>
              <a:t>11</a:t>
            </a:fld>
            <a:endParaRPr lang="en-US"/>
          </a:p>
        </p:txBody>
      </p:sp>
    </p:spTree>
    <p:extLst>
      <p:ext uri="{BB962C8B-B14F-4D97-AF65-F5344CB8AC3E}">
        <p14:creationId xmlns:p14="http://schemas.microsoft.com/office/powerpoint/2010/main" val="16341329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Example: regression</a:t>
            </a:r>
          </a:p>
        </p:txBody>
      </p:sp>
      <p:sp>
        <p:nvSpPr>
          <p:cNvPr id="4" name="Slide Number Placeholder 3"/>
          <p:cNvSpPr>
            <a:spLocks noGrp="1"/>
          </p:cNvSpPr>
          <p:nvPr>
            <p:ph type="sldNum" sz="quarter" idx="5"/>
          </p:nvPr>
        </p:nvSpPr>
        <p:spPr/>
        <p:txBody>
          <a:bodyPr/>
          <a:lstStyle/>
          <a:p>
            <a:fld id="{E2226E65-ADC9-4F29-BA00-34B3E2F9B8F0}" type="slidenum">
              <a:rPr lang="en-US" smtClean="0"/>
              <a:t>12</a:t>
            </a:fld>
            <a:endParaRPr lang="en-US"/>
          </a:p>
        </p:txBody>
      </p:sp>
    </p:spTree>
    <p:extLst>
      <p:ext uri="{BB962C8B-B14F-4D97-AF65-F5344CB8AC3E}">
        <p14:creationId xmlns:p14="http://schemas.microsoft.com/office/powerpoint/2010/main" val="12143077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226E65-ADC9-4F29-BA00-34B3E2F9B8F0}" type="slidenum">
              <a:rPr lang="en-US" smtClean="0"/>
              <a:t>13</a:t>
            </a:fld>
            <a:endParaRPr lang="en-US"/>
          </a:p>
        </p:txBody>
      </p:sp>
    </p:spTree>
    <p:extLst>
      <p:ext uri="{BB962C8B-B14F-4D97-AF65-F5344CB8AC3E}">
        <p14:creationId xmlns:p14="http://schemas.microsoft.com/office/powerpoint/2010/main" val="22520055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486229C-5C56-46D3-8AF7-8CB2C6C5FD7A}" type="slidenum">
              <a:rPr lang="en-US" smtClean="0"/>
              <a:t>15</a:t>
            </a:fld>
            <a:endParaRPr lang="en-US"/>
          </a:p>
        </p:txBody>
      </p:sp>
    </p:spTree>
    <p:extLst>
      <p:ext uri="{BB962C8B-B14F-4D97-AF65-F5344CB8AC3E}">
        <p14:creationId xmlns:p14="http://schemas.microsoft.com/office/powerpoint/2010/main" val="14294814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as the field of big data algorithms matures, we have realized that often implementing an algorithm to simply perform analysis is not enough; we might also require specific properties or functionality from the algorithm, such as sublinear-time or sublinear-space, incorporation of advice, security and privacy, robustness to noise or adversarial input, or the ability to handle time-sensitive data. These are crucial qualities that I’ve integrated into my research on algorithmic design and so throughout this talk as I summarize some of my broader work in each of the Venn diagram categories, I’ll also interleave discussion of these modern demands. </a:t>
            </a:r>
          </a:p>
        </p:txBody>
      </p:sp>
      <p:sp>
        <p:nvSpPr>
          <p:cNvPr id="4" name="Slide Number Placeholder 3"/>
          <p:cNvSpPr>
            <a:spLocks noGrp="1"/>
          </p:cNvSpPr>
          <p:nvPr>
            <p:ph type="sldNum" sz="quarter" idx="5"/>
          </p:nvPr>
        </p:nvSpPr>
        <p:spPr/>
        <p:txBody>
          <a:bodyPr/>
          <a:lstStyle/>
          <a:p>
            <a:fld id="{E2226E65-ADC9-4F29-BA00-34B3E2F9B8F0}" type="slidenum">
              <a:rPr lang="en-US" smtClean="0"/>
              <a:t>16</a:t>
            </a:fld>
            <a:endParaRPr lang="en-US"/>
          </a:p>
        </p:txBody>
      </p:sp>
    </p:spTree>
    <p:extLst>
      <p:ext uri="{BB962C8B-B14F-4D97-AF65-F5344CB8AC3E}">
        <p14:creationId xmlns:p14="http://schemas.microsoft.com/office/powerpoint/2010/main" val="18645840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Green circle</a:t>
            </a:r>
          </a:p>
        </p:txBody>
      </p:sp>
      <p:sp>
        <p:nvSpPr>
          <p:cNvPr id="4" name="Slide Number Placeholder 3"/>
          <p:cNvSpPr>
            <a:spLocks noGrp="1"/>
          </p:cNvSpPr>
          <p:nvPr>
            <p:ph type="sldNum" sz="quarter" idx="5"/>
          </p:nvPr>
        </p:nvSpPr>
        <p:spPr/>
        <p:txBody>
          <a:bodyPr/>
          <a:lstStyle/>
          <a:p>
            <a:fld id="{3486229C-5C56-46D3-8AF7-8CB2C6C5FD7A}" type="slidenum">
              <a:rPr lang="en-US" smtClean="0"/>
              <a:t>17</a:t>
            </a:fld>
            <a:endParaRPr lang="en-US"/>
          </a:p>
        </p:txBody>
      </p:sp>
    </p:spTree>
    <p:extLst>
      <p:ext uri="{BB962C8B-B14F-4D97-AF65-F5344CB8AC3E}">
        <p14:creationId xmlns:p14="http://schemas.microsoft.com/office/powerpoint/2010/main" val="23524674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226E65-ADC9-4F29-BA00-34B3E2F9B8F0}" type="slidenum">
              <a:rPr lang="en-US" smtClean="0"/>
              <a:t>18</a:t>
            </a:fld>
            <a:endParaRPr lang="en-US"/>
          </a:p>
        </p:txBody>
      </p:sp>
    </p:spTree>
    <p:extLst>
      <p:ext uri="{BB962C8B-B14F-4D97-AF65-F5344CB8AC3E}">
        <p14:creationId xmlns:p14="http://schemas.microsoft.com/office/powerpoint/2010/main" val="2435220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486229C-5C56-46D3-8AF7-8CB2C6C5FD7A}" type="slidenum">
              <a:rPr lang="en-US" smtClean="0"/>
              <a:t>19</a:t>
            </a:fld>
            <a:endParaRPr lang="en-US"/>
          </a:p>
        </p:txBody>
      </p:sp>
    </p:spTree>
    <p:extLst>
      <p:ext uri="{BB962C8B-B14F-4D97-AF65-F5344CB8AC3E}">
        <p14:creationId xmlns:p14="http://schemas.microsoft.com/office/powerpoint/2010/main" val="37304706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 = observations, d = features</a:t>
            </a:r>
          </a:p>
        </p:txBody>
      </p:sp>
      <p:sp>
        <p:nvSpPr>
          <p:cNvPr id="4" name="Slide Number Placeholder 3"/>
          <p:cNvSpPr>
            <a:spLocks noGrp="1"/>
          </p:cNvSpPr>
          <p:nvPr>
            <p:ph type="sldNum" sz="quarter" idx="5"/>
          </p:nvPr>
        </p:nvSpPr>
        <p:spPr/>
        <p:txBody>
          <a:bodyPr/>
          <a:lstStyle/>
          <a:p>
            <a:fld id="{E2226E65-ADC9-4F29-BA00-34B3E2F9B8F0}" type="slidenum">
              <a:rPr lang="en-US" smtClean="0"/>
              <a:t>20</a:t>
            </a:fld>
            <a:endParaRPr lang="en-US"/>
          </a:p>
        </p:txBody>
      </p:sp>
    </p:spTree>
    <p:extLst>
      <p:ext uri="{BB962C8B-B14F-4D97-AF65-F5344CB8AC3E}">
        <p14:creationId xmlns:p14="http://schemas.microsoft.com/office/powerpoint/2010/main" val="14423141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 currently a postdoc at UC Berkeley and Rice. </a:t>
            </a:r>
            <a:r>
              <a:rPr lang="en-US" sz="1800" dirty="0">
                <a:effectLst/>
                <a:latin typeface="Calibri" panose="020F0502020204030204" pitchFamily="34" charset="0"/>
                <a:ea typeface="DengXian" panose="02010600030101010101" pitchFamily="2" charset="-122"/>
              </a:rPr>
              <a:t>My research areas fall under the foundations of data science, sublinear algorithms, and security and privacy, but the central theme is introducing provable guarantees and efficient implementations for big data algorithms subject to evolving modern demands. Specifically, my goal is to have substantial real-world impact through research, teaching, and service, and so I’m looking for a platform that will enable and empower me to have such impact, which is why I’m so excited for the opportunity to apply to academia and industry research positions. </a:t>
            </a:r>
            <a:endParaRPr lang="en-US" dirty="0"/>
          </a:p>
        </p:txBody>
      </p:sp>
      <p:sp>
        <p:nvSpPr>
          <p:cNvPr id="4" name="Slide Number Placeholder 3"/>
          <p:cNvSpPr>
            <a:spLocks noGrp="1"/>
          </p:cNvSpPr>
          <p:nvPr>
            <p:ph type="sldNum" sz="quarter" idx="5"/>
          </p:nvPr>
        </p:nvSpPr>
        <p:spPr/>
        <p:txBody>
          <a:bodyPr/>
          <a:lstStyle/>
          <a:p>
            <a:fld id="{3486229C-5C56-46D3-8AF7-8CB2C6C5FD7A}" type="slidenum">
              <a:rPr lang="en-US" smtClean="0"/>
              <a:t>2</a:t>
            </a:fld>
            <a:endParaRPr lang="en-US"/>
          </a:p>
        </p:txBody>
      </p:sp>
    </p:spTree>
    <p:extLst>
      <p:ext uri="{BB962C8B-B14F-4D97-AF65-F5344CB8AC3E}">
        <p14:creationId xmlns:p14="http://schemas.microsoft.com/office/powerpoint/2010/main" val="38607046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Too fast</a:t>
            </a:r>
          </a:p>
        </p:txBody>
      </p:sp>
      <p:sp>
        <p:nvSpPr>
          <p:cNvPr id="4" name="Slide Number Placeholder 3"/>
          <p:cNvSpPr>
            <a:spLocks noGrp="1"/>
          </p:cNvSpPr>
          <p:nvPr>
            <p:ph type="sldNum" sz="quarter" idx="5"/>
          </p:nvPr>
        </p:nvSpPr>
        <p:spPr/>
        <p:txBody>
          <a:bodyPr/>
          <a:lstStyle/>
          <a:p>
            <a:fld id="{E2226E65-ADC9-4F29-BA00-34B3E2F9B8F0}" type="slidenum">
              <a:rPr lang="en-US" smtClean="0"/>
              <a:t>21</a:t>
            </a:fld>
            <a:endParaRPr lang="en-US"/>
          </a:p>
        </p:txBody>
      </p:sp>
    </p:spTree>
    <p:extLst>
      <p:ext uri="{BB962C8B-B14F-4D97-AF65-F5344CB8AC3E}">
        <p14:creationId xmlns:p14="http://schemas.microsoft.com/office/powerpoint/2010/main" val="31269549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226E65-ADC9-4F29-BA00-34B3E2F9B8F0}" type="slidenum">
              <a:rPr lang="en-US" smtClean="0"/>
              <a:t>23</a:t>
            </a:fld>
            <a:endParaRPr lang="en-US"/>
          </a:p>
        </p:txBody>
      </p:sp>
    </p:spTree>
    <p:extLst>
      <p:ext uri="{BB962C8B-B14F-4D97-AF65-F5344CB8AC3E}">
        <p14:creationId xmlns:p14="http://schemas.microsoft.com/office/powerpoint/2010/main" val="171213451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LeNet-300-100 </a:t>
            </a:r>
            <a:r>
              <a:rPr lang="en-US" dirty="0">
                <a:effectLst/>
                <a:latin typeface="Arial" panose="020B0604020202020204" pitchFamily="34" charset="0"/>
              </a:rPr>
              <a:t>is a multi-layer perceptron with two fully connected hidden layers with 300 and 100 neurons correspondingly, trained on MNIST data set. VGG-16 includes 5 blocks comprising convolutional and pooling layers, followed by 3 dense layers – the first two with 4096 neurons and the last with 1000 neurons. The model was trained and tested on CIFAR-10</a:t>
            </a:r>
          </a:p>
          <a:p>
            <a:endParaRPr lang="en-US" dirty="0">
              <a:effectLst/>
              <a:latin typeface="Arial" panose="020B0604020202020204" pitchFamily="34" charset="0"/>
            </a:endParaRPr>
          </a:p>
          <a:p>
            <a:r>
              <a:rPr lang="en-US" dirty="0">
                <a:effectLst/>
                <a:latin typeface="Arial" panose="020B0604020202020204" pitchFamily="34" charset="0"/>
              </a:rPr>
              <a:t>Lottery ticket hypothesis</a:t>
            </a:r>
            <a:endParaRPr lang="en-US" dirty="0"/>
          </a:p>
        </p:txBody>
      </p:sp>
      <p:sp>
        <p:nvSpPr>
          <p:cNvPr id="4" name="Slide Number Placeholder 3"/>
          <p:cNvSpPr>
            <a:spLocks noGrp="1"/>
          </p:cNvSpPr>
          <p:nvPr>
            <p:ph type="sldNum" sz="quarter" idx="5"/>
          </p:nvPr>
        </p:nvSpPr>
        <p:spPr/>
        <p:txBody>
          <a:bodyPr/>
          <a:lstStyle/>
          <a:p>
            <a:fld id="{E2226E65-ADC9-4F29-BA00-34B3E2F9B8F0}" type="slidenum">
              <a:rPr lang="en-US" smtClean="0"/>
              <a:t>26</a:t>
            </a:fld>
            <a:endParaRPr lang="en-US"/>
          </a:p>
        </p:txBody>
      </p:sp>
    </p:spTree>
    <p:extLst>
      <p:ext uri="{BB962C8B-B14F-4D97-AF65-F5344CB8AC3E}">
        <p14:creationId xmlns:p14="http://schemas.microsoft.com/office/powerpoint/2010/main" val="221694955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226E65-ADC9-4F29-BA00-34B3E2F9B8F0}" type="slidenum">
              <a:rPr lang="en-US" smtClean="0"/>
              <a:t>27</a:t>
            </a:fld>
            <a:endParaRPr lang="en-US"/>
          </a:p>
        </p:txBody>
      </p:sp>
    </p:spTree>
    <p:extLst>
      <p:ext uri="{BB962C8B-B14F-4D97-AF65-F5344CB8AC3E}">
        <p14:creationId xmlns:p14="http://schemas.microsoft.com/office/powerpoint/2010/main" val="155651930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486229C-5C56-46D3-8AF7-8CB2C6C5FD7A}" type="slidenum">
              <a:rPr lang="en-US" smtClean="0"/>
              <a:t>31</a:t>
            </a:fld>
            <a:endParaRPr lang="en-US"/>
          </a:p>
        </p:txBody>
      </p:sp>
    </p:spTree>
    <p:extLst>
      <p:ext uri="{BB962C8B-B14F-4D97-AF65-F5344CB8AC3E}">
        <p14:creationId xmlns:p14="http://schemas.microsoft.com/office/powerpoint/2010/main" val="266821069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[Cohen-AddadC.S.20], [LeeSchmidtWright17]</a:t>
            </a:r>
          </a:p>
        </p:txBody>
      </p:sp>
      <p:sp>
        <p:nvSpPr>
          <p:cNvPr id="4" name="Slide Number Placeholder 3"/>
          <p:cNvSpPr>
            <a:spLocks noGrp="1"/>
          </p:cNvSpPr>
          <p:nvPr>
            <p:ph type="sldNum" sz="quarter" idx="5"/>
          </p:nvPr>
        </p:nvSpPr>
        <p:spPr/>
        <p:txBody>
          <a:bodyPr/>
          <a:lstStyle/>
          <a:p>
            <a:fld id="{3486229C-5C56-46D3-8AF7-8CB2C6C5FD7A}" type="slidenum">
              <a:rPr lang="en-US" smtClean="0"/>
              <a:t>32</a:t>
            </a:fld>
            <a:endParaRPr lang="en-US"/>
          </a:p>
        </p:txBody>
      </p:sp>
    </p:spTree>
    <p:extLst>
      <p:ext uri="{BB962C8B-B14F-4D97-AF65-F5344CB8AC3E}">
        <p14:creationId xmlns:p14="http://schemas.microsoft.com/office/powerpoint/2010/main" val="2438845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486229C-5C56-46D3-8AF7-8CB2C6C5FD7A}" type="slidenum">
              <a:rPr lang="en-US" smtClean="0"/>
              <a:t>33</a:t>
            </a:fld>
            <a:endParaRPr lang="en-US"/>
          </a:p>
        </p:txBody>
      </p:sp>
    </p:spTree>
    <p:extLst>
      <p:ext uri="{BB962C8B-B14F-4D97-AF65-F5344CB8AC3E}">
        <p14:creationId xmlns:p14="http://schemas.microsoft.com/office/powerpoint/2010/main" val="61995309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486229C-5C56-46D3-8AF7-8CB2C6C5FD7A}" type="slidenum">
              <a:rPr lang="en-US" smtClean="0"/>
              <a:t>34</a:t>
            </a:fld>
            <a:endParaRPr lang="en-US"/>
          </a:p>
        </p:txBody>
      </p:sp>
    </p:spTree>
    <p:extLst>
      <p:ext uri="{BB962C8B-B14F-4D97-AF65-F5344CB8AC3E}">
        <p14:creationId xmlns:p14="http://schemas.microsoft.com/office/powerpoint/2010/main" val="104105871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Draw box</a:t>
            </a:r>
          </a:p>
        </p:txBody>
      </p:sp>
      <p:sp>
        <p:nvSpPr>
          <p:cNvPr id="4" name="Slide Number Placeholder 3"/>
          <p:cNvSpPr>
            <a:spLocks noGrp="1"/>
          </p:cNvSpPr>
          <p:nvPr>
            <p:ph type="sldNum" sz="quarter" idx="5"/>
          </p:nvPr>
        </p:nvSpPr>
        <p:spPr/>
        <p:txBody>
          <a:bodyPr/>
          <a:lstStyle/>
          <a:p>
            <a:fld id="{3486229C-5C56-46D3-8AF7-8CB2C6C5FD7A}" type="slidenum">
              <a:rPr lang="en-US" smtClean="0"/>
              <a:t>35</a:t>
            </a:fld>
            <a:endParaRPr lang="en-US"/>
          </a:p>
        </p:txBody>
      </p:sp>
    </p:spTree>
    <p:extLst>
      <p:ext uri="{BB962C8B-B14F-4D97-AF65-F5344CB8AC3E}">
        <p14:creationId xmlns:p14="http://schemas.microsoft.com/office/powerpoint/2010/main" val="297224847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486229C-5C56-46D3-8AF7-8CB2C6C5FD7A}" type="slidenum">
              <a:rPr lang="en-US" smtClean="0"/>
              <a:t>36</a:t>
            </a:fld>
            <a:endParaRPr lang="en-US"/>
          </a:p>
        </p:txBody>
      </p:sp>
    </p:spTree>
    <p:extLst>
      <p:ext uri="{BB962C8B-B14F-4D97-AF65-F5344CB8AC3E}">
        <p14:creationId xmlns:p14="http://schemas.microsoft.com/office/powerpoint/2010/main" val="10504207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Enough </a:t>
            </a:r>
            <a:r>
              <a:rPr lang="en-US" dirty="0"/>
              <a:t>about me, let’s talk about data science. Sources of big data are now universally present, across social media, financial markets, Internet of things, scientific data, so on and so forth, and thus understanding how to effectively and efficiently summarize the data is a crucial step toward both understanding past events as well as predicting future events.</a:t>
            </a:r>
          </a:p>
        </p:txBody>
      </p:sp>
      <p:sp>
        <p:nvSpPr>
          <p:cNvPr id="4" name="Slide Number Placeholder 3"/>
          <p:cNvSpPr>
            <a:spLocks noGrp="1"/>
          </p:cNvSpPr>
          <p:nvPr>
            <p:ph type="sldNum" sz="quarter" idx="5"/>
          </p:nvPr>
        </p:nvSpPr>
        <p:spPr/>
        <p:txBody>
          <a:bodyPr/>
          <a:lstStyle/>
          <a:p>
            <a:fld id="{E2226E65-ADC9-4F29-BA00-34B3E2F9B8F0}" type="slidenum">
              <a:rPr lang="en-US" smtClean="0"/>
              <a:t>3</a:t>
            </a:fld>
            <a:endParaRPr lang="en-US"/>
          </a:p>
        </p:txBody>
      </p:sp>
    </p:spTree>
    <p:extLst>
      <p:ext uri="{BB962C8B-B14F-4D97-AF65-F5344CB8AC3E}">
        <p14:creationId xmlns:p14="http://schemas.microsoft.com/office/powerpoint/2010/main" val="124740079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486229C-5C56-46D3-8AF7-8CB2C6C5FD7A}" type="slidenum">
              <a:rPr lang="en-US" smtClean="0"/>
              <a:t>37</a:t>
            </a:fld>
            <a:endParaRPr lang="en-US"/>
          </a:p>
        </p:txBody>
      </p:sp>
    </p:spTree>
    <p:extLst>
      <p:ext uri="{BB962C8B-B14F-4D97-AF65-F5344CB8AC3E}">
        <p14:creationId xmlns:p14="http://schemas.microsoft.com/office/powerpoint/2010/main" val="137987746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 need for interval</a:t>
            </a:r>
            <a:endParaRPr lang="en-US" dirty="0"/>
          </a:p>
        </p:txBody>
      </p:sp>
      <p:sp>
        <p:nvSpPr>
          <p:cNvPr id="4" name="Slide Number Placeholder 3"/>
          <p:cNvSpPr>
            <a:spLocks noGrp="1"/>
          </p:cNvSpPr>
          <p:nvPr>
            <p:ph type="sldNum" sz="quarter" idx="5"/>
          </p:nvPr>
        </p:nvSpPr>
        <p:spPr/>
        <p:txBody>
          <a:bodyPr/>
          <a:lstStyle/>
          <a:p>
            <a:fld id="{3486229C-5C56-46D3-8AF7-8CB2C6C5FD7A}" type="slidenum">
              <a:rPr lang="en-US" smtClean="0"/>
              <a:t>38</a:t>
            </a:fld>
            <a:endParaRPr lang="en-US"/>
          </a:p>
        </p:txBody>
      </p:sp>
    </p:spTree>
    <p:extLst>
      <p:ext uri="{BB962C8B-B14F-4D97-AF65-F5344CB8AC3E}">
        <p14:creationId xmlns:p14="http://schemas.microsoft.com/office/powerpoint/2010/main" val="154817336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486229C-5C56-46D3-8AF7-8CB2C6C5FD7A}" type="slidenum">
              <a:rPr lang="en-US" smtClean="0"/>
              <a:t>39</a:t>
            </a:fld>
            <a:endParaRPr lang="en-US"/>
          </a:p>
        </p:txBody>
      </p:sp>
    </p:spTree>
    <p:extLst>
      <p:ext uri="{BB962C8B-B14F-4D97-AF65-F5344CB8AC3E}">
        <p14:creationId xmlns:p14="http://schemas.microsoft.com/office/powerpoint/2010/main" val="387339183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486229C-5C56-46D3-8AF7-8CB2C6C5FD7A}" type="slidenum">
              <a:rPr lang="en-US" smtClean="0"/>
              <a:t>40</a:t>
            </a:fld>
            <a:endParaRPr lang="en-US"/>
          </a:p>
        </p:txBody>
      </p:sp>
    </p:spTree>
    <p:extLst>
      <p:ext uri="{BB962C8B-B14F-4D97-AF65-F5344CB8AC3E}">
        <p14:creationId xmlns:p14="http://schemas.microsoft.com/office/powerpoint/2010/main" val="303494610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Experiments unclear (spectral clustering)</a:t>
            </a:r>
          </a:p>
        </p:txBody>
      </p:sp>
      <p:sp>
        <p:nvSpPr>
          <p:cNvPr id="4" name="Slide Number Placeholder 3"/>
          <p:cNvSpPr>
            <a:spLocks noGrp="1"/>
          </p:cNvSpPr>
          <p:nvPr>
            <p:ph type="sldNum" sz="quarter" idx="5"/>
          </p:nvPr>
        </p:nvSpPr>
        <p:spPr/>
        <p:txBody>
          <a:bodyPr/>
          <a:lstStyle/>
          <a:p>
            <a:fld id="{3486229C-5C56-46D3-8AF7-8CB2C6C5FD7A}" type="slidenum">
              <a:rPr lang="en-US" smtClean="0"/>
              <a:t>41</a:t>
            </a:fld>
            <a:endParaRPr lang="en-US"/>
          </a:p>
        </p:txBody>
      </p:sp>
    </p:spTree>
    <p:extLst>
      <p:ext uri="{BB962C8B-B14F-4D97-AF65-F5344CB8AC3E}">
        <p14:creationId xmlns:p14="http://schemas.microsoft.com/office/powerpoint/2010/main" val="308586433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Change title</a:t>
            </a:r>
          </a:p>
        </p:txBody>
      </p:sp>
      <p:sp>
        <p:nvSpPr>
          <p:cNvPr id="4" name="Slide Number Placeholder 3"/>
          <p:cNvSpPr>
            <a:spLocks noGrp="1"/>
          </p:cNvSpPr>
          <p:nvPr>
            <p:ph type="sldNum" sz="quarter" idx="5"/>
          </p:nvPr>
        </p:nvSpPr>
        <p:spPr/>
        <p:txBody>
          <a:bodyPr/>
          <a:lstStyle/>
          <a:p>
            <a:fld id="{E2226E65-ADC9-4F29-BA00-34B3E2F9B8F0}" type="slidenum">
              <a:rPr lang="en-US" smtClean="0"/>
              <a:t>42</a:t>
            </a:fld>
            <a:endParaRPr lang="en-US"/>
          </a:p>
        </p:txBody>
      </p:sp>
    </p:spTree>
    <p:extLst>
      <p:ext uri="{BB962C8B-B14F-4D97-AF65-F5344CB8AC3E}">
        <p14:creationId xmlns:p14="http://schemas.microsoft.com/office/powerpoint/2010/main" val="398292292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486229C-5C56-46D3-8AF7-8CB2C6C5FD7A}" type="slidenum">
              <a:rPr lang="en-US" smtClean="0"/>
              <a:t>43</a:t>
            </a:fld>
            <a:endParaRPr lang="en-US"/>
          </a:p>
        </p:txBody>
      </p:sp>
    </p:spTree>
    <p:extLst>
      <p:ext uri="{BB962C8B-B14F-4D97-AF65-F5344CB8AC3E}">
        <p14:creationId xmlns:p14="http://schemas.microsoft.com/office/powerpoint/2010/main" val="389462743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486229C-5C56-46D3-8AF7-8CB2C6C5FD7A}" type="slidenum">
              <a:rPr lang="en-US" smtClean="0"/>
              <a:t>45</a:t>
            </a:fld>
            <a:endParaRPr lang="en-US"/>
          </a:p>
        </p:txBody>
      </p:sp>
    </p:spTree>
    <p:extLst>
      <p:ext uri="{BB962C8B-B14F-4D97-AF65-F5344CB8AC3E}">
        <p14:creationId xmlns:p14="http://schemas.microsoft.com/office/powerpoint/2010/main" val="86710444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Credit bureau company, delete $125?</a:t>
            </a:r>
          </a:p>
          <a:p>
            <a:r>
              <a:rPr lang="en-US" dirty="0"/>
              <a:t>Equifax Inc. is an American multinational consumer credit reporting agency headquartered in Atlanta, Georgia and is one of the three largest consumer credit reporting agencies, along with Experian and TransUnion (together known as the "Big Three"). With over 14,000 employees worldwide, Equifax has nearly US$5 billion in annual revenue and is traded on the New York Stock Exchange (NYSE) under the symbol EFX</a:t>
            </a:r>
          </a:p>
        </p:txBody>
      </p:sp>
      <p:sp>
        <p:nvSpPr>
          <p:cNvPr id="4" name="Slide Number Placeholder 3"/>
          <p:cNvSpPr>
            <a:spLocks noGrp="1"/>
          </p:cNvSpPr>
          <p:nvPr>
            <p:ph type="sldNum" sz="quarter" idx="5"/>
          </p:nvPr>
        </p:nvSpPr>
        <p:spPr/>
        <p:txBody>
          <a:bodyPr/>
          <a:lstStyle/>
          <a:p>
            <a:fld id="{E2226E65-ADC9-4F29-BA00-34B3E2F9B8F0}" type="slidenum">
              <a:rPr lang="en-US" smtClean="0"/>
              <a:t>46</a:t>
            </a:fld>
            <a:endParaRPr lang="en-US"/>
          </a:p>
        </p:txBody>
      </p:sp>
    </p:spTree>
    <p:extLst>
      <p:ext uri="{BB962C8B-B14F-4D97-AF65-F5344CB8AC3E}">
        <p14:creationId xmlns:p14="http://schemas.microsoft.com/office/powerpoint/2010/main" val="74348616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226E65-ADC9-4F29-BA00-34B3E2F9B8F0}" type="slidenum">
              <a:rPr lang="en-US" smtClean="0"/>
              <a:t>48</a:t>
            </a:fld>
            <a:endParaRPr lang="en-US"/>
          </a:p>
        </p:txBody>
      </p:sp>
    </p:spTree>
    <p:extLst>
      <p:ext uri="{BB962C8B-B14F-4D97-AF65-F5344CB8AC3E}">
        <p14:creationId xmlns:p14="http://schemas.microsoft.com/office/powerpoint/2010/main" val="4986115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226E65-ADC9-4F29-BA00-34B3E2F9B8F0}" type="slidenum">
              <a:rPr lang="en-US" smtClean="0"/>
              <a:t>4</a:t>
            </a:fld>
            <a:endParaRPr lang="en-US"/>
          </a:p>
        </p:txBody>
      </p:sp>
    </p:spTree>
    <p:extLst>
      <p:ext uri="{BB962C8B-B14F-4D97-AF65-F5344CB8AC3E}">
        <p14:creationId xmlns:p14="http://schemas.microsoft.com/office/powerpoint/2010/main" val="426173576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226E65-ADC9-4F29-BA00-34B3E2F9B8F0}" type="slidenum">
              <a:rPr lang="en-US" smtClean="0"/>
              <a:t>49</a:t>
            </a:fld>
            <a:endParaRPr lang="en-US"/>
          </a:p>
        </p:txBody>
      </p:sp>
    </p:spTree>
    <p:extLst>
      <p:ext uri="{BB962C8B-B14F-4D97-AF65-F5344CB8AC3E}">
        <p14:creationId xmlns:p14="http://schemas.microsoft.com/office/powerpoint/2010/main" val="217810146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226E65-ADC9-4F29-BA00-34B3E2F9B8F0}" type="slidenum">
              <a:rPr lang="en-US" smtClean="0"/>
              <a:t>50</a:t>
            </a:fld>
            <a:endParaRPr lang="en-US"/>
          </a:p>
        </p:txBody>
      </p:sp>
    </p:spTree>
    <p:extLst>
      <p:ext uri="{BB962C8B-B14F-4D97-AF65-F5344CB8AC3E}">
        <p14:creationId xmlns:p14="http://schemas.microsoft.com/office/powerpoint/2010/main" val="20998118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226E65-ADC9-4F29-BA00-34B3E2F9B8F0}" type="slidenum">
              <a:rPr lang="en-US" smtClean="0"/>
              <a:t>52</a:t>
            </a:fld>
            <a:endParaRPr lang="en-US"/>
          </a:p>
        </p:txBody>
      </p:sp>
    </p:spTree>
    <p:extLst>
      <p:ext uri="{BB962C8B-B14F-4D97-AF65-F5344CB8AC3E}">
        <p14:creationId xmlns:p14="http://schemas.microsoft.com/office/powerpoint/2010/main" val="150271533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226E65-ADC9-4F29-BA00-34B3E2F9B8F0}" type="slidenum">
              <a:rPr lang="en-US" smtClean="0"/>
              <a:t>53</a:t>
            </a:fld>
            <a:endParaRPr lang="en-US"/>
          </a:p>
        </p:txBody>
      </p:sp>
    </p:spTree>
    <p:extLst>
      <p:ext uri="{BB962C8B-B14F-4D97-AF65-F5344CB8AC3E}">
        <p14:creationId xmlns:p14="http://schemas.microsoft.com/office/powerpoint/2010/main" val="228435399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226E65-ADC9-4F29-BA00-34B3E2F9B8F0}" type="slidenum">
              <a:rPr lang="en-US" smtClean="0"/>
              <a:t>54</a:t>
            </a:fld>
            <a:endParaRPr lang="en-US"/>
          </a:p>
        </p:txBody>
      </p:sp>
    </p:spTree>
    <p:extLst>
      <p:ext uri="{BB962C8B-B14F-4D97-AF65-F5344CB8AC3E}">
        <p14:creationId xmlns:p14="http://schemas.microsoft.com/office/powerpoint/2010/main" val="241976935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226E65-ADC9-4F29-BA00-34B3E2F9B8F0}" type="slidenum">
              <a:rPr lang="en-US" smtClean="0"/>
              <a:t>55</a:t>
            </a:fld>
            <a:endParaRPr lang="en-US"/>
          </a:p>
        </p:txBody>
      </p:sp>
    </p:spTree>
    <p:extLst>
      <p:ext uri="{BB962C8B-B14F-4D97-AF65-F5344CB8AC3E}">
        <p14:creationId xmlns:p14="http://schemas.microsoft.com/office/powerpoint/2010/main" val="250987473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dirty="0">
                <a:solidFill>
                  <a:srgbClr val="0070C0"/>
                </a:solidFill>
              </a:rPr>
              <a:t>[DworkMcSherryNissimSmith06]</a:t>
            </a:r>
            <a:r>
              <a:rPr lang="en-US" dirty="0"/>
              <a:t> </a:t>
            </a:r>
          </a:p>
        </p:txBody>
      </p:sp>
      <p:sp>
        <p:nvSpPr>
          <p:cNvPr id="4" name="Slide Number Placeholder 3"/>
          <p:cNvSpPr>
            <a:spLocks noGrp="1"/>
          </p:cNvSpPr>
          <p:nvPr>
            <p:ph type="sldNum" sz="quarter" idx="5"/>
          </p:nvPr>
        </p:nvSpPr>
        <p:spPr/>
        <p:txBody>
          <a:bodyPr/>
          <a:lstStyle/>
          <a:p>
            <a:fld id="{E2226E65-ADC9-4F29-BA00-34B3E2F9B8F0}" type="slidenum">
              <a:rPr lang="en-US" smtClean="0"/>
              <a:t>56</a:t>
            </a:fld>
            <a:endParaRPr lang="en-US"/>
          </a:p>
        </p:txBody>
      </p:sp>
    </p:spTree>
    <p:extLst>
      <p:ext uri="{BB962C8B-B14F-4D97-AF65-F5344CB8AC3E}">
        <p14:creationId xmlns:p14="http://schemas.microsoft.com/office/powerpoint/2010/main" val="282466206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Too fast</a:t>
            </a:r>
          </a:p>
          <a:p>
            <a:endParaRPr lang="en-US" dirty="0"/>
          </a:p>
        </p:txBody>
      </p:sp>
      <p:sp>
        <p:nvSpPr>
          <p:cNvPr id="4" name="Slide Number Placeholder 3"/>
          <p:cNvSpPr>
            <a:spLocks noGrp="1"/>
          </p:cNvSpPr>
          <p:nvPr>
            <p:ph type="sldNum" sz="quarter" idx="5"/>
          </p:nvPr>
        </p:nvSpPr>
        <p:spPr/>
        <p:txBody>
          <a:bodyPr/>
          <a:lstStyle/>
          <a:p>
            <a:fld id="{E2226E65-ADC9-4F29-BA00-34B3E2F9B8F0}" type="slidenum">
              <a:rPr lang="en-US" smtClean="0"/>
              <a:t>57</a:t>
            </a:fld>
            <a:endParaRPr lang="en-US"/>
          </a:p>
        </p:txBody>
      </p:sp>
    </p:spTree>
    <p:extLst>
      <p:ext uri="{BB962C8B-B14F-4D97-AF65-F5344CB8AC3E}">
        <p14:creationId xmlns:p14="http://schemas.microsoft.com/office/powerpoint/2010/main" val="214939521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486229C-5C56-46D3-8AF7-8CB2C6C5FD7A}" type="slidenum">
              <a:rPr lang="en-US" smtClean="0"/>
              <a:t>58</a:t>
            </a:fld>
            <a:endParaRPr lang="en-US"/>
          </a:p>
        </p:txBody>
      </p:sp>
    </p:spTree>
    <p:extLst>
      <p:ext uri="{BB962C8B-B14F-4D97-AF65-F5344CB8AC3E}">
        <p14:creationId xmlns:p14="http://schemas.microsoft.com/office/powerpoint/2010/main" val="110964459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486229C-5C56-46D3-8AF7-8CB2C6C5FD7A}" type="slidenum">
              <a:rPr lang="en-US" smtClean="0"/>
              <a:t>60</a:t>
            </a:fld>
            <a:endParaRPr lang="en-US"/>
          </a:p>
        </p:txBody>
      </p:sp>
    </p:spTree>
    <p:extLst>
      <p:ext uri="{BB962C8B-B14F-4D97-AF65-F5344CB8AC3E}">
        <p14:creationId xmlns:p14="http://schemas.microsoft.com/office/powerpoint/2010/main" val="23589597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226E65-ADC9-4F29-BA00-34B3E2F9B8F0}" type="slidenum">
              <a:rPr lang="en-US" smtClean="0"/>
              <a:t>5</a:t>
            </a:fld>
            <a:endParaRPr lang="en-US"/>
          </a:p>
        </p:txBody>
      </p:sp>
    </p:spTree>
    <p:extLst>
      <p:ext uri="{BB962C8B-B14F-4D97-AF65-F5344CB8AC3E}">
        <p14:creationId xmlns:p14="http://schemas.microsoft.com/office/powerpoint/2010/main" val="190908319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486229C-5C56-46D3-8AF7-8CB2C6C5FD7A}" type="slidenum">
              <a:rPr lang="en-US" smtClean="0"/>
              <a:t>61</a:t>
            </a:fld>
            <a:endParaRPr lang="en-US"/>
          </a:p>
        </p:txBody>
      </p:sp>
    </p:spTree>
    <p:extLst>
      <p:ext uri="{BB962C8B-B14F-4D97-AF65-F5344CB8AC3E}">
        <p14:creationId xmlns:p14="http://schemas.microsoft.com/office/powerpoint/2010/main" val="280382079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226E65-ADC9-4F29-BA00-34B3E2F9B8F0}" type="slidenum">
              <a:rPr lang="en-US" smtClean="0"/>
              <a:t>63</a:t>
            </a:fld>
            <a:endParaRPr lang="en-US"/>
          </a:p>
        </p:txBody>
      </p:sp>
    </p:spTree>
    <p:extLst>
      <p:ext uri="{BB962C8B-B14F-4D97-AF65-F5344CB8AC3E}">
        <p14:creationId xmlns:p14="http://schemas.microsoft.com/office/powerpoint/2010/main" val="420823469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7030A0"/>
                </a:solidFill>
              </a:rPr>
              <a:t>[KaneNelsonWoodruff10], [Blasiok20], [BlasiokDingNelson17], [Ganguly11, GangulyWoodruff18], [BravermanChestnutIvkinNelsonWangWoodruff17]</a:t>
            </a:r>
          </a:p>
        </p:txBody>
      </p:sp>
      <p:sp>
        <p:nvSpPr>
          <p:cNvPr id="4" name="Slide Number Placeholder 3"/>
          <p:cNvSpPr>
            <a:spLocks noGrp="1"/>
          </p:cNvSpPr>
          <p:nvPr>
            <p:ph type="sldNum" sz="quarter" idx="5"/>
          </p:nvPr>
        </p:nvSpPr>
        <p:spPr/>
        <p:txBody>
          <a:bodyPr/>
          <a:lstStyle/>
          <a:p>
            <a:fld id="{3486229C-5C56-46D3-8AF7-8CB2C6C5FD7A}" type="slidenum">
              <a:rPr lang="en-US" smtClean="0"/>
              <a:t>66</a:t>
            </a:fld>
            <a:endParaRPr lang="en-US"/>
          </a:p>
        </p:txBody>
      </p:sp>
    </p:spTree>
    <p:extLst>
      <p:ext uri="{BB962C8B-B14F-4D97-AF65-F5344CB8AC3E}">
        <p14:creationId xmlns:p14="http://schemas.microsoft.com/office/powerpoint/2010/main" val="33476391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226E65-ADC9-4F29-BA00-34B3E2F9B8F0}" type="slidenum">
              <a:rPr lang="en-US" smtClean="0"/>
              <a:t>67</a:t>
            </a:fld>
            <a:endParaRPr lang="en-US"/>
          </a:p>
        </p:txBody>
      </p:sp>
    </p:spTree>
    <p:extLst>
      <p:ext uri="{BB962C8B-B14F-4D97-AF65-F5344CB8AC3E}">
        <p14:creationId xmlns:p14="http://schemas.microsoft.com/office/powerpoint/2010/main" val="358952428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Let’s start by breaking down each of the terms in the title. To understand the sliding window model, we first have to understand the streaming model of computation, in which elements of an underlying data set S, arrive sequentially and the goal is to evaluate or approximate some given function on this dataset, using space sublinear in S. In the sliding window model, only the W most recent updates form the underlying data set</a:t>
            </a:r>
            <a:endParaRPr lang="en-US" dirty="0"/>
          </a:p>
        </p:txBody>
      </p:sp>
      <p:sp>
        <p:nvSpPr>
          <p:cNvPr id="4" name="Slide Number Placeholder 3"/>
          <p:cNvSpPr>
            <a:spLocks noGrp="1"/>
          </p:cNvSpPr>
          <p:nvPr>
            <p:ph type="sldNum" sz="quarter" idx="5"/>
          </p:nvPr>
        </p:nvSpPr>
        <p:spPr/>
        <p:txBody>
          <a:bodyPr/>
          <a:lstStyle/>
          <a:p>
            <a:fld id="{3486229C-5C56-46D3-8AF7-8CB2C6C5FD7A}" type="slidenum">
              <a:rPr lang="en-US" smtClean="0"/>
              <a:t>69</a:t>
            </a:fld>
            <a:endParaRPr lang="en-US"/>
          </a:p>
        </p:txBody>
      </p:sp>
    </p:spTree>
    <p:extLst>
      <p:ext uri="{BB962C8B-B14F-4D97-AF65-F5344CB8AC3E}">
        <p14:creationId xmlns:p14="http://schemas.microsoft.com/office/powerpoint/2010/main" val="255623397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Let’s start by breaking down each of the terms in the title. To understand the sliding window model, we first have to understand the streaming model of computation, in which elements of an underlying data set S, arrive sequentially and the goal is to evaluate or approximate some given function on this dataset, using space sublinear in S. In the sliding window model, only the W most recent updates form the underlying data set</a:t>
            </a:r>
            <a:endParaRPr lang="en-US" dirty="0"/>
          </a:p>
        </p:txBody>
      </p:sp>
      <p:sp>
        <p:nvSpPr>
          <p:cNvPr id="4" name="Slide Number Placeholder 3"/>
          <p:cNvSpPr>
            <a:spLocks noGrp="1"/>
          </p:cNvSpPr>
          <p:nvPr>
            <p:ph type="sldNum" sz="quarter" idx="5"/>
          </p:nvPr>
        </p:nvSpPr>
        <p:spPr/>
        <p:txBody>
          <a:bodyPr/>
          <a:lstStyle/>
          <a:p>
            <a:fld id="{3486229C-5C56-46D3-8AF7-8CB2C6C5FD7A}" type="slidenum">
              <a:rPr lang="en-US" smtClean="0"/>
              <a:t>70</a:t>
            </a:fld>
            <a:endParaRPr lang="en-US"/>
          </a:p>
        </p:txBody>
      </p:sp>
    </p:spTree>
    <p:extLst>
      <p:ext uri="{BB962C8B-B14F-4D97-AF65-F5344CB8AC3E}">
        <p14:creationId xmlns:p14="http://schemas.microsoft.com/office/powerpoint/2010/main" val="413095170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Let’s start by breaking down each of the terms in the title. To understand the sliding window model, we first have to understand the streaming model of computation, in which elements of an underlying data set S, arrive sequentially and the goal is to evaluate or approximate some given function on this dataset, using space sublinear in S. In the sliding window model, only the W most recent updates form the underlying data set</a:t>
            </a:r>
            <a:endParaRPr lang="en-US" dirty="0"/>
          </a:p>
        </p:txBody>
      </p:sp>
      <p:sp>
        <p:nvSpPr>
          <p:cNvPr id="4" name="Slide Number Placeholder 3"/>
          <p:cNvSpPr>
            <a:spLocks noGrp="1"/>
          </p:cNvSpPr>
          <p:nvPr>
            <p:ph type="sldNum" sz="quarter" idx="5"/>
          </p:nvPr>
        </p:nvSpPr>
        <p:spPr/>
        <p:txBody>
          <a:bodyPr/>
          <a:lstStyle/>
          <a:p>
            <a:fld id="{3486229C-5C56-46D3-8AF7-8CB2C6C5FD7A}" type="slidenum">
              <a:rPr lang="en-US" smtClean="0"/>
              <a:t>71</a:t>
            </a:fld>
            <a:endParaRPr lang="en-US"/>
          </a:p>
        </p:txBody>
      </p:sp>
    </p:spTree>
    <p:extLst>
      <p:ext uri="{BB962C8B-B14F-4D97-AF65-F5344CB8AC3E}">
        <p14:creationId xmlns:p14="http://schemas.microsoft.com/office/powerpoint/2010/main" val="41002019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start by breaking down each of the terms in the title. To understand the sliding window model, we first have to understand the streaming model of computation, in which elements of an underlying data set S, arrive sequentially and the goal is to evaluate or approximate some given function on this dataset, using space sublinear in S. In the sliding window model, only the W most recent updates form the underlying data set</a:t>
            </a:r>
          </a:p>
        </p:txBody>
      </p:sp>
      <p:sp>
        <p:nvSpPr>
          <p:cNvPr id="4" name="Slide Number Placeholder 3"/>
          <p:cNvSpPr>
            <a:spLocks noGrp="1"/>
          </p:cNvSpPr>
          <p:nvPr>
            <p:ph type="sldNum" sz="quarter" idx="5"/>
          </p:nvPr>
        </p:nvSpPr>
        <p:spPr/>
        <p:txBody>
          <a:bodyPr/>
          <a:lstStyle/>
          <a:p>
            <a:fld id="{3486229C-5C56-46D3-8AF7-8CB2C6C5FD7A}" type="slidenum">
              <a:rPr lang="en-US" smtClean="0"/>
              <a:t>72</a:t>
            </a:fld>
            <a:endParaRPr lang="en-US"/>
          </a:p>
        </p:txBody>
      </p:sp>
    </p:spTree>
    <p:extLst>
      <p:ext uri="{BB962C8B-B14F-4D97-AF65-F5344CB8AC3E}">
        <p14:creationId xmlns:p14="http://schemas.microsoft.com/office/powerpoint/2010/main" val="200066989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start by breaking down each of the terms in the title. To understand the sliding window model, we first have to understand the streaming model of computation, in which elements of an underlying data set S, arrive sequentially and the goal is to evaluate or approximate some given function on this dataset, using space sublinear in S. In the sliding window model, only the W most recent updates form the underlying data set</a:t>
            </a:r>
          </a:p>
        </p:txBody>
      </p:sp>
      <p:sp>
        <p:nvSpPr>
          <p:cNvPr id="4" name="Slide Number Placeholder 3"/>
          <p:cNvSpPr>
            <a:spLocks noGrp="1"/>
          </p:cNvSpPr>
          <p:nvPr>
            <p:ph type="sldNum" sz="quarter" idx="5"/>
          </p:nvPr>
        </p:nvSpPr>
        <p:spPr/>
        <p:txBody>
          <a:bodyPr/>
          <a:lstStyle/>
          <a:p>
            <a:fld id="{3486229C-5C56-46D3-8AF7-8CB2C6C5FD7A}" type="slidenum">
              <a:rPr lang="en-US" smtClean="0"/>
              <a:t>73</a:t>
            </a:fld>
            <a:endParaRPr lang="en-US"/>
          </a:p>
        </p:txBody>
      </p:sp>
    </p:spTree>
    <p:extLst>
      <p:ext uri="{BB962C8B-B14F-4D97-AF65-F5344CB8AC3E}">
        <p14:creationId xmlns:p14="http://schemas.microsoft.com/office/powerpoint/2010/main" val="108005526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7030A0"/>
                </a:solidFill>
              </a:rPr>
              <a:t>[KaneNelsonWoodruff10], [Blasiok20], [BlasiokDingNelson17], [Ganguly11, GangulyWoodruff18], [BravermanChestnutIvkinNelsonWangWoodruff17]</a:t>
            </a:r>
          </a:p>
        </p:txBody>
      </p:sp>
      <p:sp>
        <p:nvSpPr>
          <p:cNvPr id="4" name="Slide Number Placeholder 3"/>
          <p:cNvSpPr>
            <a:spLocks noGrp="1"/>
          </p:cNvSpPr>
          <p:nvPr>
            <p:ph type="sldNum" sz="quarter" idx="5"/>
          </p:nvPr>
        </p:nvSpPr>
        <p:spPr/>
        <p:txBody>
          <a:bodyPr/>
          <a:lstStyle/>
          <a:p>
            <a:fld id="{3486229C-5C56-46D3-8AF7-8CB2C6C5FD7A}" type="slidenum">
              <a:rPr lang="en-US" smtClean="0"/>
              <a:t>74</a:t>
            </a:fld>
            <a:endParaRPr lang="en-US"/>
          </a:p>
        </p:txBody>
      </p:sp>
    </p:spTree>
    <p:extLst>
      <p:ext uri="{BB962C8B-B14F-4D97-AF65-F5344CB8AC3E}">
        <p14:creationId xmlns:p14="http://schemas.microsoft.com/office/powerpoint/2010/main" val="8551788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226E65-ADC9-4F29-BA00-34B3E2F9B8F0}" type="slidenum">
              <a:rPr lang="en-US" smtClean="0"/>
              <a:t>6</a:t>
            </a:fld>
            <a:endParaRPr lang="en-US"/>
          </a:p>
        </p:txBody>
      </p:sp>
    </p:spTree>
    <p:extLst>
      <p:ext uri="{BB962C8B-B14F-4D97-AF65-F5344CB8AC3E}">
        <p14:creationId xmlns:p14="http://schemas.microsoft.com/office/powerpoint/2010/main" val="376788037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Pictures, too many things, federated learning</a:t>
            </a:r>
          </a:p>
        </p:txBody>
      </p:sp>
      <p:sp>
        <p:nvSpPr>
          <p:cNvPr id="4" name="Slide Number Placeholder 3"/>
          <p:cNvSpPr>
            <a:spLocks noGrp="1"/>
          </p:cNvSpPr>
          <p:nvPr>
            <p:ph type="sldNum" sz="quarter" idx="5"/>
          </p:nvPr>
        </p:nvSpPr>
        <p:spPr/>
        <p:txBody>
          <a:bodyPr/>
          <a:lstStyle/>
          <a:p>
            <a:fld id="{E2226E65-ADC9-4F29-BA00-34B3E2F9B8F0}" type="slidenum">
              <a:rPr lang="en-US" smtClean="0"/>
              <a:t>77</a:t>
            </a:fld>
            <a:endParaRPr lang="en-US"/>
          </a:p>
        </p:txBody>
      </p:sp>
    </p:spTree>
    <p:extLst>
      <p:ext uri="{BB962C8B-B14F-4D97-AF65-F5344CB8AC3E}">
        <p14:creationId xmlns:p14="http://schemas.microsoft.com/office/powerpoint/2010/main" val="205849670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Explicit about slide transition</a:t>
            </a:r>
          </a:p>
        </p:txBody>
      </p:sp>
      <p:sp>
        <p:nvSpPr>
          <p:cNvPr id="4" name="Slide Number Placeholder 3"/>
          <p:cNvSpPr>
            <a:spLocks noGrp="1"/>
          </p:cNvSpPr>
          <p:nvPr>
            <p:ph type="sldNum" sz="quarter" idx="5"/>
          </p:nvPr>
        </p:nvSpPr>
        <p:spPr/>
        <p:txBody>
          <a:bodyPr/>
          <a:lstStyle/>
          <a:p>
            <a:fld id="{E2226E65-ADC9-4F29-BA00-34B3E2F9B8F0}" type="slidenum">
              <a:rPr lang="en-US" smtClean="0"/>
              <a:t>78</a:t>
            </a:fld>
            <a:endParaRPr lang="en-US"/>
          </a:p>
        </p:txBody>
      </p:sp>
    </p:spTree>
    <p:extLst>
      <p:ext uri="{BB962C8B-B14F-4D97-AF65-F5344CB8AC3E}">
        <p14:creationId xmlns:p14="http://schemas.microsoft.com/office/powerpoint/2010/main" val="339124351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start by breaking down each of the terms in the title. To understand the sliding window model, we first have to understand the streaming model of computation, in which elements of an underlying data set S, arrive sequentially and the goal is to evaluate or approximate some given function on this dataset, using space sublinear in S. In the sliding window model, only the W most recent updates form the underlying data set</a:t>
            </a:r>
          </a:p>
        </p:txBody>
      </p:sp>
      <p:sp>
        <p:nvSpPr>
          <p:cNvPr id="4" name="Slide Number Placeholder 3"/>
          <p:cNvSpPr>
            <a:spLocks noGrp="1"/>
          </p:cNvSpPr>
          <p:nvPr>
            <p:ph type="sldNum" sz="quarter" idx="5"/>
          </p:nvPr>
        </p:nvSpPr>
        <p:spPr/>
        <p:txBody>
          <a:bodyPr/>
          <a:lstStyle/>
          <a:p>
            <a:fld id="{3486229C-5C56-46D3-8AF7-8CB2C6C5FD7A}" type="slidenum">
              <a:rPr lang="en-US" smtClean="0"/>
              <a:t>79</a:t>
            </a:fld>
            <a:endParaRPr lang="en-US"/>
          </a:p>
        </p:txBody>
      </p:sp>
    </p:spTree>
    <p:extLst>
      <p:ext uri="{BB962C8B-B14F-4D97-AF65-F5344CB8AC3E}">
        <p14:creationId xmlns:p14="http://schemas.microsoft.com/office/powerpoint/2010/main" val="425946137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sliding window model emphasizes recent data and thus is appropriate for settings that are time sensitive. </a:t>
            </a:r>
          </a:p>
        </p:txBody>
      </p:sp>
      <p:sp>
        <p:nvSpPr>
          <p:cNvPr id="4" name="Slide Number Placeholder 3"/>
          <p:cNvSpPr>
            <a:spLocks noGrp="1"/>
          </p:cNvSpPr>
          <p:nvPr>
            <p:ph type="sldNum" sz="quarter" idx="5"/>
          </p:nvPr>
        </p:nvSpPr>
        <p:spPr/>
        <p:txBody>
          <a:bodyPr/>
          <a:lstStyle/>
          <a:p>
            <a:fld id="{3486229C-5C56-46D3-8AF7-8CB2C6C5FD7A}" type="slidenum">
              <a:rPr lang="en-US" smtClean="0"/>
              <a:t>82</a:t>
            </a:fld>
            <a:endParaRPr lang="en-US"/>
          </a:p>
        </p:txBody>
      </p:sp>
    </p:spTree>
    <p:extLst>
      <p:ext uri="{BB962C8B-B14F-4D97-AF65-F5344CB8AC3E}">
        <p14:creationId xmlns:p14="http://schemas.microsoft.com/office/powerpoint/2010/main" val="69774656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486229C-5C56-46D3-8AF7-8CB2C6C5FD7A}" type="slidenum">
              <a:rPr lang="en-US" smtClean="0"/>
              <a:t>83</a:t>
            </a:fld>
            <a:endParaRPr lang="en-US"/>
          </a:p>
        </p:txBody>
      </p:sp>
    </p:spTree>
    <p:extLst>
      <p:ext uri="{BB962C8B-B14F-4D97-AF65-F5344CB8AC3E}">
        <p14:creationId xmlns:p14="http://schemas.microsoft.com/office/powerpoint/2010/main" val="373643456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talk, we’ll focus on a space-optimal algorithm for spectral </a:t>
            </a:r>
            <a:r>
              <a:rPr lang="en-US" dirty="0" err="1"/>
              <a:t>sparsification</a:t>
            </a:r>
            <a:r>
              <a:rPr lang="en-US" dirty="0"/>
              <a:t> and then I’ll talk about how to modify the algorithm to get a space-optimal algorithm for low-rank approximation. Before I begin though, I’d like to advertise some other results in this work that I think are really interesting. We also get a deterministic algorithm for spectral </a:t>
            </a:r>
            <a:r>
              <a:rPr lang="en-US" dirty="0" err="1"/>
              <a:t>sparsification</a:t>
            </a:r>
            <a:r>
              <a:rPr lang="en-US" dirty="0"/>
              <a:t>. That’s not space optimal like the randomized algorithm but it presents a natural way of thinking about this problem that is a generalization of smooth histogram framework. We also get sliding window algorithms for L1 subspace embedding with bit complexity assumptions as well as matrix multiplication. Finally, we obtain a number of algorithms for numerical linear algebra in the online setting, which is a cool model that the next speaker will talk about. </a:t>
            </a:r>
          </a:p>
        </p:txBody>
      </p:sp>
      <p:sp>
        <p:nvSpPr>
          <p:cNvPr id="4" name="Slide Number Placeholder 3"/>
          <p:cNvSpPr>
            <a:spLocks noGrp="1"/>
          </p:cNvSpPr>
          <p:nvPr>
            <p:ph type="sldNum" sz="quarter" idx="5"/>
          </p:nvPr>
        </p:nvSpPr>
        <p:spPr/>
        <p:txBody>
          <a:bodyPr/>
          <a:lstStyle/>
          <a:p>
            <a:fld id="{3486229C-5C56-46D3-8AF7-8CB2C6C5FD7A}" type="slidenum">
              <a:rPr lang="en-US" smtClean="0"/>
              <a:t>85</a:t>
            </a:fld>
            <a:endParaRPr lang="en-US"/>
          </a:p>
        </p:txBody>
      </p:sp>
    </p:spTree>
    <p:extLst>
      <p:ext uri="{BB962C8B-B14F-4D97-AF65-F5344CB8AC3E}">
        <p14:creationId xmlns:p14="http://schemas.microsoft.com/office/powerpoint/2010/main" val="157667906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486229C-5C56-46D3-8AF7-8CB2C6C5FD7A}" type="slidenum">
              <a:rPr lang="en-US" smtClean="0"/>
              <a:t>86</a:t>
            </a:fld>
            <a:endParaRPr lang="en-US"/>
          </a:p>
        </p:txBody>
      </p:sp>
    </p:spTree>
    <p:extLst>
      <p:ext uri="{BB962C8B-B14F-4D97-AF65-F5344CB8AC3E}">
        <p14:creationId xmlns:p14="http://schemas.microsoft.com/office/powerpoint/2010/main" val="96732431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https://marwahaha.github.io/arxiv-wordcloud/?author=Samson%20Zhou</a:t>
            </a:r>
          </a:p>
        </p:txBody>
      </p:sp>
      <p:sp>
        <p:nvSpPr>
          <p:cNvPr id="4" name="Slide Number Placeholder 3"/>
          <p:cNvSpPr>
            <a:spLocks noGrp="1"/>
          </p:cNvSpPr>
          <p:nvPr>
            <p:ph type="sldNum" sz="quarter" idx="5"/>
          </p:nvPr>
        </p:nvSpPr>
        <p:spPr/>
        <p:txBody>
          <a:bodyPr/>
          <a:lstStyle/>
          <a:p>
            <a:fld id="{3486229C-5C56-46D3-8AF7-8CB2C6C5FD7A}" type="slidenum">
              <a:rPr lang="en-US" smtClean="0"/>
              <a:t>87</a:t>
            </a:fld>
            <a:endParaRPr lang="en-US"/>
          </a:p>
        </p:txBody>
      </p:sp>
    </p:spTree>
    <p:extLst>
      <p:ext uri="{BB962C8B-B14F-4D97-AF65-F5344CB8AC3E}">
        <p14:creationId xmlns:p14="http://schemas.microsoft.com/office/powerpoint/2010/main" val="275502476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Be optimistic about grants</a:t>
            </a:r>
            <a:endParaRPr lang="en-US" dirty="0"/>
          </a:p>
        </p:txBody>
      </p:sp>
      <p:sp>
        <p:nvSpPr>
          <p:cNvPr id="4" name="Slide Number Placeholder 3"/>
          <p:cNvSpPr>
            <a:spLocks noGrp="1"/>
          </p:cNvSpPr>
          <p:nvPr>
            <p:ph type="sldNum" sz="quarter" idx="5"/>
          </p:nvPr>
        </p:nvSpPr>
        <p:spPr/>
        <p:txBody>
          <a:bodyPr/>
          <a:lstStyle/>
          <a:p>
            <a:fld id="{3486229C-5C56-46D3-8AF7-8CB2C6C5FD7A}" type="slidenum">
              <a:rPr lang="en-US" smtClean="0"/>
              <a:t>88</a:t>
            </a:fld>
            <a:endParaRPr lang="en-US"/>
          </a:p>
        </p:txBody>
      </p:sp>
    </p:spTree>
    <p:extLst>
      <p:ext uri="{BB962C8B-B14F-4D97-AF65-F5344CB8AC3E}">
        <p14:creationId xmlns:p14="http://schemas.microsoft.com/office/powerpoint/2010/main" val="262800155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486229C-5C56-46D3-8AF7-8CB2C6C5FD7A}" type="slidenum">
              <a:rPr lang="en-US" smtClean="0"/>
              <a:t>89</a:t>
            </a:fld>
            <a:endParaRPr lang="en-US"/>
          </a:p>
        </p:txBody>
      </p:sp>
    </p:spTree>
    <p:extLst>
      <p:ext uri="{BB962C8B-B14F-4D97-AF65-F5344CB8AC3E}">
        <p14:creationId xmlns:p14="http://schemas.microsoft.com/office/powerpoint/2010/main" val="34148580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Example: regression</a:t>
            </a:r>
          </a:p>
        </p:txBody>
      </p:sp>
      <p:sp>
        <p:nvSpPr>
          <p:cNvPr id="4" name="Slide Number Placeholder 3"/>
          <p:cNvSpPr>
            <a:spLocks noGrp="1"/>
          </p:cNvSpPr>
          <p:nvPr>
            <p:ph type="sldNum" sz="quarter" idx="5"/>
          </p:nvPr>
        </p:nvSpPr>
        <p:spPr/>
        <p:txBody>
          <a:bodyPr/>
          <a:lstStyle/>
          <a:p>
            <a:fld id="{E2226E65-ADC9-4F29-BA00-34B3E2F9B8F0}" type="slidenum">
              <a:rPr lang="en-US" smtClean="0"/>
              <a:t>7</a:t>
            </a:fld>
            <a:endParaRPr lang="en-US"/>
          </a:p>
        </p:txBody>
      </p:sp>
    </p:spTree>
    <p:extLst>
      <p:ext uri="{BB962C8B-B14F-4D97-AF65-F5344CB8AC3E}">
        <p14:creationId xmlns:p14="http://schemas.microsoft.com/office/powerpoint/2010/main" val="95706204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486229C-5C56-46D3-8AF7-8CB2C6C5FD7A}" type="slidenum">
              <a:rPr lang="en-US" smtClean="0"/>
              <a:t>90</a:t>
            </a:fld>
            <a:endParaRPr lang="en-US"/>
          </a:p>
        </p:txBody>
      </p:sp>
    </p:spTree>
    <p:extLst>
      <p:ext uri="{BB962C8B-B14F-4D97-AF65-F5344CB8AC3E}">
        <p14:creationId xmlns:p14="http://schemas.microsoft.com/office/powerpoint/2010/main" val="28930625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Example: regression</a:t>
            </a:r>
          </a:p>
        </p:txBody>
      </p:sp>
      <p:sp>
        <p:nvSpPr>
          <p:cNvPr id="4" name="Slide Number Placeholder 3"/>
          <p:cNvSpPr>
            <a:spLocks noGrp="1"/>
          </p:cNvSpPr>
          <p:nvPr>
            <p:ph type="sldNum" sz="quarter" idx="5"/>
          </p:nvPr>
        </p:nvSpPr>
        <p:spPr/>
        <p:txBody>
          <a:bodyPr/>
          <a:lstStyle/>
          <a:p>
            <a:fld id="{E2226E65-ADC9-4F29-BA00-34B3E2F9B8F0}" type="slidenum">
              <a:rPr lang="en-US" smtClean="0"/>
              <a:t>8</a:t>
            </a:fld>
            <a:endParaRPr lang="en-US"/>
          </a:p>
        </p:txBody>
      </p:sp>
    </p:spTree>
    <p:extLst>
      <p:ext uri="{BB962C8B-B14F-4D97-AF65-F5344CB8AC3E}">
        <p14:creationId xmlns:p14="http://schemas.microsoft.com/office/powerpoint/2010/main" val="34791829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Example: regression</a:t>
            </a:r>
          </a:p>
        </p:txBody>
      </p:sp>
      <p:sp>
        <p:nvSpPr>
          <p:cNvPr id="4" name="Slide Number Placeholder 3"/>
          <p:cNvSpPr>
            <a:spLocks noGrp="1"/>
          </p:cNvSpPr>
          <p:nvPr>
            <p:ph type="sldNum" sz="quarter" idx="5"/>
          </p:nvPr>
        </p:nvSpPr>
        <p:spPr/>
        <p:txBody>
          <a:bodyPr/>
          <a:lstStyle/>
          <a:p>
            <a:fld id="{E2226E65-ADC9-4F29-BA00-34B3E2F9B8F0}" type="slidenum">
              <a:rPr lang="en-US" smtClean="0"/>
              <a:t>9</a:t>
            </a:fld>
            <a:endParaRPr lang="en-US"/>
          </a:p>
        </p:txBody>
      </p:sp>
    </p:spTree>
    <p:extLst>
      <p:ext uri="{BB962C8B-B14F-4D97-AF65-F5344CB8AC3E}">
        <p14:creationId xmlns:p14="http://schemas.microsoft.com/office/powerpoint/2010/main" val="7477390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B46AF4-4E68-C89B-B314-C57D5FD198A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5B72FE9-CE4F-F777-26BC-DB458C9D857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8EB04B1-9706-8F39-E329-1F3A027FA967}"/>
              </a:ext>
            </a:extLst>
          </p:cNvPr>
          <p:cNvSpPr>
            <a:spLocks noGrp="1"/>
          </p:cNvSpPr>
          <p:nvPr>
            <p:ph type="dt" sz="half" idx="10"/>
          </p:nvPr>
        </p:nvSpPr>
        <p:spPr/>
        <p:txBody>
          <a:bodyPr/>
          <a:lstStyle/>
          <a:p>
            <a:fld id="{FEF7011B-DE73-40E1-849A-6337B0EB2FAC}" type="datetimeFigureOut">
              <a:rPr lang="en-US" smtClean="0"/>
              <a:t>2/6/2023</a:t>
            </a:fld>
            <a:endParaRPr lang="en-US"/>
          </a:p>
        </p:txBody>
      </p:sp>
      <p:sp>
        <p:nvSpPr>
          <p:cNvPr id="5" name="Footer Placeholder 4">
            <a:extLst>
              <a:ext uri="{FF2B5EF4-FFF2-40B4-BE49-F238E27FC236}">
                <a16:creationId xmlns:a16="http://schemas.microsoft.com/office/drawing/2014/main" id="{468AA0DB-BAAA-DB56-70F8-8014F314A48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7BF59A3-D76E-B7AD-C8F2-57A7110EA2F6}"/>
              </a:ext>
            </a:extLst>
          </p:cNvPr>
          <p:cNvSpPr>
            <a:spLocks noGrp="1"/>
          </p:cNvSpPr>
          <p:nvPr>
            <p:ph type="sldNum" sz="quarter" idx="12"/>
          </p:nvPr>
        </p:nvSpPr>
        <p:spPr/>
        <p:txBody>
          <a:bodyPr/>
          <a:lstStyle/>
          <a:p>
            <a:fld id="{074D205B-A3CE-4C07-B853-AE8C1872433E}" type="slidenum">
              <a:rPr lang="en-US" smtClean="0"/>
              <a:t>‹#›</a:t>
            </a:fld>
            <a:endParaRPr lang="en-US"/>
          </a:p>
        </p:txBody>
      </p:sp>
    </p:spTree>
    <p:extLst>
      <p:ext uri="{BB962C8B-B14F-4D97-AF65-F5344CB8AC3E}">
        <p14:creationId xmlns:p14="http://schemas.microsoft.com/office/powerpoint/2010/main" val="15024321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FF3360-EEB6-83BF-0BE1-D96649DC99C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272B261-3E35-0733-CE79-0F72E2443A2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8E2A7C0-0D81-BAAF-BBA8-C21E1C4AA379}"/>
              </a:ext>
            </a:extLst>
          </p:cNvPr>
          <p:cNvSpPr>
            <a:spLocks noGrp="1"/>
          </p:cNvSpPr>
          <p:nvPr>
            <p:ph type="dt" sz="half" idx="10"/>
          </p:nvPr>
        </p:nvSpPr>
        <p:spPr/>
        <p:txBody>
          <a:bodyPr/>
          <a:lstStyle/>
          <a:p>
            <a:fld id="{FEF7011B-DE73-40E1-849A-6337B0EB2FAC}" type="datetimeFigureOut">
              <a:rPr lang="en-US" smtClean="0"/>
              <a:t>2/6/2023</a:t>
            </a:fld>
            <a:endParaRPr lang="en-US"/>
          </a:p>
        </p:txBody>
      </p:sp>
      <p:sp>
        <p:nvSpPr>
          <p:cNvPr id="5" name="Footer Placeholder 4">
            <a:extLst>
              <a:ext uri="{FF2B5EF4-FFF2-40B4-BE49-F238E27FC236}">
                <a16:creationId xmlns:a16="http://schemas.microsoft.com/office/drawing/2014/main" id="{919E9624-88E2-F8D3-0AED-C5D487ECA6B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62DEA38-F8F9-04AA-D1F3-991D586BD07F}"/>
              </a:ext>
            </a:extLst>
          </p:cNvPr>
          <p:cNvSpPr>
            <a:spLocks noGrp="1"/>
          </p:cNvSpPr>
          <p:nvPr>
            <p:ph type="sldNum" sz="quarter" idx="12"/>
          </p:nvPr>
        </p:nvSpPr>
        <p:spPr/>
        <p:txBody>
          <a:bodyPr/>
          <a:lstStyle/>
          <a:p>
            <a:fld id="{074D205B-A3CE-4C07-B853-AE8C1872433E}" type="slidenum">
              <a:rPr lang="en-US" smtClean="0"/>
              <a:t>‹#›</a:t>
            </a:fld>
            <a:endParaRPr lang="en-US"/>
          </a:p>
        </p:txBody>
      </p:sp>
    </p:spTree>
    <p:extLst>
      <p:ext uri="{BB962C8B-B14F-4D97-AF65-F5344CB8AC3E}">
        <p14:creationId xmlns:p14="http://schemas.microsoft.com/office/powerpoint/2010/main" val="18141024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1E5C308-A6D6-6632-0F6F-DD36457EC7D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4B8A2F3-DBAB-105F-548E-66D06F44574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DE63415-8E06-66E9-E3C0-66CF98E062B3}"/>
              </a:ext>
            </a:extLst>
          </p:cNvPr>
          <p:cNvSpPr>
            <a:spLocks noGrp="1"/>
          </p:cNvSpPr>
          <p:nvPr>
            <p:ph type="dt" sz="half" idx="10"/>
          </p:nvPr>
        </p:nvSpPr>
        <p:spPr/>
        <p:txBody>
          <a:bodyPr/>
          <a:lstStyle/>
          <a:p>
            <a:fld id="{FEF7011B-DE73-40E1-849A-6337B0EB2FAC}" type="datetimeFigureOut">
              <a:rPr lang="en-US" smtClean="0"/>
              <a:t>2/6/2023</a:t>
            </a:fld>
            <a:endParaRPr lang="en-US"/>
          </a:p>
        </p:txBody>
      </p:sp>
      <p:sp>
        <p:nvSpPr>
          <p:cNvPr id="5" name="Footer Placeholder 4">
            <a:extLst>
              <a:ext uri="{FF2B5EF4-FFF2-40B4-BE49-F238E27FC236}">
                <a16:creationId xmlns:a16="http://schemas.microsoft.com/office/drawing/2014/main" id="{16303873-36A1-25FC-1FA2-514A59767CA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B87E487-3A2F-7F2D-B10E-4AAF6CBADE71}"/>
              </a:ext>
            </a:extLst>
          </p:cNvPr>
          <p:cNvSpPr>
            <a:spLocks noGrp="1"/>
          </p:cNvSpPr>
          <p:nvPr>
            <p:ph type="sldNum" sz="quarter" idx="12"/>
          </p:nvPr>
        </p:nvSpPr>
        <p:spPr/>
        <p:txBody>
          <a:bodyPr/>
          <a:lstStyle/>
          <a:p>
            <a:fld id="{074D205B-A3CE-4C07-B853-AE8C1872433E}" type="slidenum">
              <a:rPr lang="en-US" smtClean="0"/>
              <a:t>‹#›</a:t>
            </a:fld>
            <a:endParaRPr lang="en-US"/>
          </a:p>
        </p:txBody>
      </p:sp>
    </p:spTree>
    <p:extLst>
      <p:ext uri="{BB962C8B-B14F-4D97-AF65-F5344CB8AC3E}">
        <p14:creationId xmlns:p14="http://schemas.microsoft.com/office/powerpoint/2010/main" val="7603493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562B61-A15F-BE11-B5FA-FB6378FB054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D3B8DB4-8101-23FE-DFE0-D7FCB32F79D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DCDC895-33A2-F18C-27EA-21042D7E48DA}"/>
              </a:ext>
            </a:extLst>
          </p:cNvPr>
          <p:cNvSpPr>
            <a:spLocks noGrp="1"/>
          </p:cNvSpPr>
          <p:nvPr>
            <p:ph type="dt" sz="half" idx="10"/>
          </p:nvPr>
        </p:nvSpPr>
        <p:spPr/>
        <p:txBody>
          <a:bodyPr/>
          <a:lstStyle/>
          <a:p>
            <a:fld id="{FEF7011B-DE73-40E1-849A-6337B0EB2FAC}" type="datetimeFigureOut">
              <a:rPr lang="en-US" smtClean="0"/>
              <a:t>2/6/2023</a:t>
            </a:fld>
            <a:endParaRPr lang="en-US"/>
          </a:p>
        </p:txBody>
      </p:sp>
      <p:sp>
        <p:nvSpPr>
          <p:cNvPr id="5" name="Footer Placeholder 4">
            <a:extLst>
              <a:ext uri="{FF2B5EF4-FFF2-40B4-BE49-F238E27FC236}">
                <a16:creationId xmlns:a16="http://schemas.microsoft.com/office/drawing/2014/main" id="{374CAF58-B6B8-43CF-B59F-CD14A5F9CB6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96FFEF7-6258-D1AA-6DBE-9B90397B6E1C}"/>
              </a:ext>
            </a:extLst>
          </p:cNvPr>
          <p:cNvSpPr>
            <a:spLocks noGrp="1"/>
          </p:cNvSpPr>
          <p:nvPr>
            <p:ph type="sldNum" sz="quarter" idx="12"/>
          </p:nvPr>
        </p:nvSpPr>
        <p:spPr/>
        <p:txBody>
          <a:bodyPr/>
          <a:lstStyle/>
          <a:p>
            <a:fld id="{074D205B-A3CE-4C07-B853-AE8C1872433E}" type="slidenum">
              <a:rPr lang="en-US" smtClean="0"/>
              <a:t>‹#›</a:t>
            </a:fld>
            <a:endParaRPr lang="en-US"/>
          </a:p>
        </p:txBody>
      </p:sp>
    </p:spTree>
    <p:extLst>
      <p:ext uri="{BB962C8B-B14F-4D97-AF65-F5344CB8AC3E}">
        <p14:creationId xmlns:p14="http://schemas.microsoft.com/office/powerpoint/2010/main" val="3330178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15407-3AC1-616D-DE43-A4DFCB1BC95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B4EFAC4-FE0F-7565-0418-9B5DAD4B994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DB56165-51DA-DDAE-EB1E-02D057E29FB7}"/>
              </a:ext>
            </a:extLst>
          </p:cNvPr>
          <p:cNvSpPr>
            <a:spLocks noGrp="1"/>
          </p:cNvSpPr>
          <p:nvPr>
            <p:ph type="dt" sz="half" idx="10"/>
          </p:nvPr>
        </p:nvSpPr>
        <p:spPr/>
        <p:txBody>
          <a:bodyPr/>
          <a:lstStyle/>
          <a:p>
            <a:fld id="{FEF7011B-DE73-40E1-849A-6337B0EB2FAC}" type="datetimeFigureOut">
              <a:rPr lang="en-US" smtClean="0"/>
              <a:t>2/6/2023</a:t>
            </a:fld>
            <a:endParaRPr lang="en-US"/>
          </a:p>
        </p:txBody>
      </p:sp>
      <p:sp>
        <p:nvSpPr>
          <p:cNvPr id="5" name="Footer Placeholder 4">
            <a:extLst>
              <a:ext uri="{FF2B5EF4-FFF2-40B4-BE49-F238E27FC236}">
                <a16:creationId xmlns:a16="http://schemas.microsoft.com/office/drawing/2014/main" id="{C46AAB02-3FA8-B44C-5DC1-B70431F87D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56B18E-8F23-B129-B0BA-B9088A2E17A9}"/>
              </a:ext>
            </a:extLst>
          </p:cNvPr>
          <p:cNvSpPr>
            <a:spLocks noGrp="1"/>
          </p:cNvSpPr>
          <p:nvPr>
            <p:ph type="sldNum" sz="quarter" idx="12"/>
          </p:nvPr>
        </p:nvSpPr>
        <p:spPr/>
        <p:txBody>
          <a:bodyPr/>
          <a:lstStyle/>
          <a:p>
            <a:fld id="{074D205B-A3CE-4C07-B853-AE8C1872433E}" type="slidenum">
              <a:rPr lang="en-US" smtClean="0"/>
              <a:t>‹#›</a:t>
            </a:fld>
            <a:endParaRPr lang="en-US"/>
          </a:p>
        </p:txBody>
      </p:sp>
    </p:spTree>
    <p:extLst>
      <p:ext uri="{BB962C8B-B14F-4D97-AF65-F5344CB8AC3E}">
        <p14:creationId xmlns:p14="http://schemas.microsoft.com/office/powerpoint/2010/main" val="31700138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34A75E-D882-91BD-1DE7-1951EE19D5E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8440DFE-2934-BFB4-CC4E-D714CEADED7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0655DEE-87C9-06AB-D26C-2CA241780CA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FF3C098-EBC0-0D1C-B1EE-A6FDF30D1E0D}"/>
              </a:ext>
            </a:extLst>
          </p:cNvPr>
          <p:cNvSpPr>
            <a:spLocks noGrp="1"/>
          </p:cNvSpPr>
          <p:nvPr>
            <p:ph type="dt" sz="half" idx="10"/>
          </p:nvPr>
        </p:nvSpPr>
        <p:spPr/>
        <p:txBody>
          <a:bodyPr/>
          <a:lstStyle/>
          <a:p>
            <a:fld id="{FEF7011B-DE73-40E1-849A-6337B0EB2FAC}" type="datetimeFigureOut">
              <a:rPr lang="en-US" smtClean="0"/>
              <a:t>2/6/2023</a:t>
            </a:fld>
            <a:endParaRPr lang="en-US"/>
          </a:p>
        </p:txBody>
      </p:sp>
      <p:sp>
        <p:nvSpPr>
          <p:cNvPr id="6" name="Footer Placeholder 5">
            <a:extLst>
              <a:ext uri="{FF2B5EF4-FFF2-40B4-BE49-F238E27FC236}">
                <a16:creationId xmlns:a16="http://schemas.microsoft.com/office/drawing/2014/main" id="{7FB4EFD8-8D1A-F56B-9193-E1403F0B7F5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4245BD6-0D7F-B5AE-D66D-094AAC4F31AA}"/>
              </a:ext>
            </a:extLst>
          </p:cNvPr>
          <p:cNvSpPr>
            <a:spLocks noGrp="1"/>
          </p:cNvSpPr>
          <p:nvPr>
            <p:ph type="sldNum" sz="quarter" idx="12"/>
          </p:nvPr>
        </p:nvSpPr>
        <p:spPr/>
        <p:txBody>
          <a:bodyPr/>
          <a:lstStyle/>
          <a:p>
            <a:fld id="{074D205B-A3CE-4C07-B853-AE8C1872433E}" type="slidenum">
              <a:rPr lang="en-US" smtClean="0"/>
              <a:t>‹#›</a:t>
            </a:fld>
            <a:endParaRPr lang="en-US"/>
          </a:p>
        </p:txBody>
      </p:sp>
    </p:spTree>
    <p:extLst>
      <p:ext uri="{BB962C8B-B14F-4D97-AF65-F5344CB8AC3E}">
        <p14:creationId xmlns:p14="http://schemas.microsoft.com/office/powerpoint/2010/main" val="19488161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B4690-098D-058A-71D1-93FC159D133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5389903-0FC3-2812-B9C4-ED4C51E330E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8BE8281-D5C4-F3BA-1FDA-6B63B496D9F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21B9D64-6D40-AB98-6BEB-6BD39DE844E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4C766B3-A0BC-0D1E-0413-9EE3157F0A0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76908D5-FD39-1DE0-0BE6-860109AA4450}"/>
              </a:ext>
            </a:extLst>
          </p:cNvPr>
          <p:cNvSpPr>
            <a:spLocks noGrp="1"/>
          </p:cNvSpPr>
          <p:nvPr>
            <p:ph type="dt" sz="half" idx="10"/>
          </p:nvPr>
        </p:nvSpPr>
        <p:spPr/>
        <p:txBody>
          <a:bodyPr/>
          <a:lstStyle/>
          <a:p>
            <a:fld id="{FEF7011B-DE73-40E1-849A-6337B0EB2FAC}" type="datetimeFigureOut">
              <a:rPr lang="en-US" smtClean="0"/>
              <a:t>2/6/2023</a:t>
            </a:fld>
            <a:endParaRPr lang="en-US"/>
          </a:p>
        </p:txBody>
      </p:sp>
      <p:sp>
        <p:nvSpPr>
          <p:cNvPr id="8" name="Footer Placeholder 7">
            <a:extLst>
              <a:ext uri="{FF2B5EF4-FFF2-40B4-BE49-F238E27FC236}">
                <a16:creationId xmlns:a16="http://schemas.microsoft.com/office/drawing/2014/main" id="{3800CBE0-D856-552A-D81E-6CB1F360CF1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CAC49DE-8403-D94A-A4BD-CD2CCB9818A5}"/>
              </a:ext>
            </a:extLst>
          </p:cNvPr>
          <p:cNvSpPr>
            <a:spLocks noGrp="1"/>
          </p:cNvSpPr>
          <p:nvPr>
            <p:ph type="sldNum" sz="quarter" idx="12"/>
          </p:nvPr>
        </p:nvSpPr>
        <p:spPr/>
        <p:txBody>
          <a:bodyPr/>
          <a:lstStyle/>
          <a:p>
            <a:fld id="{074D205B-A3CE-4C07-B853-AE8C1872433E}" type="slidenum">
              <a:rPr lang="en-US" smtClean="0"/>
              <a:t>‹#›</a:t>
            </a:fld>
            <a:endParaRPr lang="en-US"/>
          </a:p>
        </p:txBody>
      </p:sp>
    </p:spTree>
    <p:extLst>
      <p:ext uri="{BB962C8B-B14F-4D97-AF65-F5344CB8AC3E}">
        <p14:creationId xmlns:p14="http://schemas.microsoft.com/office/powerpoint/2010/main" val="3537308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BF88F7-3BEE-6588-EE55-C4FD3623798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40627A2-ACAE-FC89-4C6D-E53E29B4CD3F}"/>
              </a:ext>
            </a:extLst>
          </p:cNvPr>
          <p:cNvSpPr>
            <a:spLocks noGrp="1"/>
          </p:cNvSpPr>
          <p:nvPr>
            <p:ph type="dt" sz="half" idx="10"/>
          </p:nvPr>
        </p:nvSpPr>
        <p:spPr/>
        <p:txBody>
          <a:bodyPr/>
          <a:lstStyle/>
          <a:p>
            <a:fld id="{FEF7011B-DE73-40E1-849A-6337B0EB2FAC}" type="datetimeFigureOut">
              <a:rPr lang="en-US" smtClean="0"/>
              <a:t>2/6/2023</a:t>
            </a:fld>
            <a:endParaRPr lang="en-US"/>
          </a:p>
        </p:txBody>
      </p:sp>
      <p:sp>
        <p:nvSpPr>
          <p:cNvPr id="4" name="Footer Placeholder 3">
            <a:extLst>
              <a:ext uri="{FF2B5EF4-FFF2-40B4-BE49-F238E27FC236}">
                <a16:creationId xmlns:a16="http://schemas.microsoft.com/office/drawing/2014/main" id="{857D544A-1798-36FC-7C0B-EEEA3483CF3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DFDFD2F-B4A1-6E72-86E0-4C7E187821E3}"/>
              </a:ext>
            </a:extLst>
          </p:cNvPr>
          <p:cNvSpPr>
            <a:spLocks noGrp="1"/>
          </p:cNvSpPr>
          <p:nvPr>
            <p:ph type="sldNum" sz="quarter" idx="12"/>
          </p:nvPr>
        </p:nvSpPr>
        <p:spPr/>
        <p:txBody>
          <a:bodyPr/>
          <a:lstStyle/>
          <a:p>
            <a:fld id="{074D205B-A3CE-4C07-B853-AE8C1872433E}" type="slidenum">
              <a:rPr lang="en-US" smtClean="0"/>
              <a:t>‹#›</a:t>
            </a:fld>
            <a:endParaRPr lang="en-US"/>
          </a:p>
        </p:txBody>
      </p:sp>
    </p:spTree>
    <p:extLst>
      <p:ext uri="{BB962C8B-B14F-4D97-AF65-F5344CB8AC3E}">
        <p14:creationId xmlns:p14="http://schemas.microsoft.com/office/powerpoint/2010/main" val="39832350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81FA230-78B8-F8D0-3885-A04D2FF558E2}"/>
              </a:ext>
            </a:extLst>
          </p:cNvPr>
          <p:cNvSpPr>
            <a:spLocks noGrp="1"/>
          </p:cNvSpPr>
          <p:nvPr>
            <p:ph type="dt" sz="half" idx="10"/>
          </p:nvPr>
        </p:nvSpPr>
        <p:spPr/>
        <p:txBody>
          <a:bodyPr/>
          <a:lstStyle/>
          <a:p>
            <a:fld id="{FEF7011B-DE73-40E1-849A-6337B0EB2FAC}" type="datetimeFigureOut">
              <a:rPr lang="en-US" smtClean="0"/>
              <a:t>2/6/2023</a:t>
            </a:fld>
            <a:endParaRPr lang="en-US"/>
          </a:p>
        </p:txBody>
      </p:sp>
      <p:sp>
        <p:nvSpPr>
          <p:cNvPr id="3" name="Footer Placeholder 2">
            <a:extLst>
              <a:ext uri="{FF2B5EF4-FFF2-40B4-BE49-F238E27FC236}">
                <a16:creationId xmlns:a16="http://schemas.microsoft.com/office/drawing/2014/main" id="{A4FA10A1-A711-805E-50BA-104039D29C6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E1AD4BB-D79E-04B4-DEBC-C1D4B1525F00}"/>
              </a:ext>
            </a:extLst>
          </p:cNvPr>
          <p:cNvSpPr>
            <a:spLocks noGrp="1"/>
          </p:cNvSpPr>
          <p:nvPr>
            <p:ph type="sldNum" sz="quarter" idx="12"/>
          </p:nvPr>
        </p:nvSpPr>
        <p:spPr/>
        <p:txBody>
          <a:bodyPr/>
          <a:lstStyle/>
          <a:p>
            <a:fld id="{074D205B-A3CE-4C07-B853-AE8C1872433E}" type="slidenum">
              <a:rPr lang="en-US" smtClean="0"/>
              <a:t>‹#›</a:t>
            </a:fld>
            <a:endParaRPr lang="en-US"/>
          </a:p>
        </p:txBody>
      </p:sp>
    </p:spTree>
    <p:extLst>
      <p:ext uri="{BB962C8B-B14F-4D97-AF65-F5344CB8AC3E}">
        <p14:creationId xmlns:p14="http://schemas.microsoft.com/office/powerpoint/2010/main" val="22415334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B72B94-A8E2-8759-E0DC-60C687F28EF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39A3100-5A33-3C23-F2A7-391EDBF1F04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5DE2D7C-F287-D2C8-3B55-34222BDEF91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AEF9908-7B8E-00E3-740B-CEFA28A0C812}"/>
              </a:ext>
            </a:extLst>
          </p:cNvPr>
          <p:cNvSpPr>
            <a:spLocks noGrp="1"/>
          </p:cNvSpPr>
          <p:nvPr>
            <p:ph type="dt" sz="half" idx="10"/>
          </p:nvPr>
        </p:nvSpPr>
        <p:spPr/>
        <p:txBody>
          <a:bodyPr/>
          <a:lstStyle/>
          <a:p>
            <a:fld id="{FEF7011B-DE73-40E1-849A-6337B0EB2FAC}" type="datetimeFigureOut">
              <a:rPr lang="en-US" smtClean="0"/>
              <a:t>2/6/2023</a:t>
            </a:fld>
            <a:endParaRPr lang="en-US"/>
          </a:p>
        </p:txBody>
      </p:sp>
      <p:sp>
        <p:nvSpPr>
          <p:cNvPr id="6" name="Footer Placeholder 5">
            <a:extLst>
              <a:ext uri="{FF2B5EF4-FFF2-40B4-BE49-F238E27FC236}">
                <a16:creationId xmlns:a16="http://schemas.microsoft.com/office/drawing/2014/main" id="{0DD19BA4-AE9A-C6B9-A561-38EC06D18BB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6C7EE22-8F62-AABE-BC36-6B6A998FF38B}"/>
              </a:ext>
            </a:extLst>
          </p:cNvPr>
          <p:cNvSpPr>
            <a:spLocks noGrp="1"/>
          </p:cNvSpPr>
          <p:nvPr>
            <p:ph type="sldNum" sz="quarter" idx="12"/>
          </p:nvPr>
        </p:nvSpPr>
        <p:spPr/>
        <p:txBody>
          <a:bodyPr/>
          <a:lstStyle/>
          <a:p>
            <a:fld id="{074D205B-A3CE-4C07-B853-AE8C1872433E}" type="slidenum">
              <a:rPr lang="en-US" smtClean="0"/>
              <a:t>‹#›</a:t>
            </a:fld>
            <a:endParaRPr lang="en-US"/>
          </a:p>
        </p:txBody>
      </p:sp>
    </p:spTree>
    <p:extLst>
      <p:ext uri="{BB962C8B-B14F-4D97-AF65-F5344CB8AC3E}">
        <p14:creationId xmlns:p14="http://schemas.microsoft.com/office/powerpoint/2010/main" val="5026070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A5B0CE-D714-D24D-29EF-B7961E20760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CE0443B-4E55-8395-BEA6-D3FE71CE825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63716F5-E646-DBEE-79EC-14B711ED58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05A6546-9897-7AED-BFB7-397D822E16D6}"/>
              </a:ext>
            </a:extLst>
          </p:cNvPr>
          <p:cNvSpPr>
            <a:spLocks noGrp="1"/>
          </p:cNvSpPr>
          <p:nvPr>
            <p:ph type="dt" sz="half" idx="10"/>
          </p:nvPr>
        </p:nvSpPr>
        <p:spPr/>
        <p:txBody>
          <a:bodyPr/>
          <a:lstStyle/>
          <a:p>
            <a:fld id="{FEF7011B-DE73-40E1-849A-6337B0EB2FAC}" type="datetimeFigureOut">
              <a:rPr lang="en-US" smtClean="0"/>
              <a:t>2/6/2023</a:t>
            </a:fld>
            <a:endParaRPr lang="en-US"/>
          </a:p>
        </p:txBody>
      </p:sp>
      <p:sp>
        <p:nvSpPr>
          <p:cNvPr id="6" name="Footer Placeholder 5">
            <a:extLst>
              <a:ext uri="{FF2B5EF4-FFF2-40B4-BE49-F238E27FC236}">
                <a16:creationId xmlns:a16="http://schemas.microsoft.com/office/drawing/2014/main" id="{C46DE639-203D-DF4E-5CE8-3A1B2BC5128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E0C9054-01BC-F8DF-EF22-9BCCEC806BB6}"/>
              </a:ext>
            </a:extLst>
          </p:cNvPr>
          <p:cNvSpPr>
            <a:spLocks noGrp="1"/>
          </p:cNvSpPr>
          <p:nvPr>
            <p:ph type="sldNum" sz="quarter" idx="12"/>
          </p:nvPr>
        </p:nvSpPr>
        <p:spPr/>
        <p:txBody>
          <a:bodyPr/>
          <a:lstStyle/>
          <a:p>
            <a:fld id="{074D205B-A3CE-4C07-B853-AE8C1872433E}" type="slidenum">
              <a:rPr lang="en-US" smtClean="0"/>
              <a:t>‹#›</a:t>
            </a:fld>
            <a:endParaRPr lang="en-US"/>
          </a:p>
        </p:txBody>
      </p:sp>
    </p:spTree>
    <p:extLst>
      <p:ext uri="{BB962C8B-B14F-4D97-AF65-F5344CB8AC3E}">
        <p14:creationId xmlns:p14="http://schemas.microsoft.com/office/powerpoint/2010/main" val="20583938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87705DD-2BF8-216F-FDDC-9FE2FD47AE5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6C71E33-45F8-3B9D-6F24-B4988E355BC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7DE755A-5E69-C845-2B2F-EA3FC45A257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EF7011B-DE73-40E1-849A-6337B0EB2FAC}" type="datetimeFigureOut">
              <a:rPr lang="en-US" smtClean="0"/>
              <a:t>2/6/2023</a:t>
            </a:fld>
            <a:endParaRPr lang="en-US"/>
          </a:p>
        </p:txBody>
      </p:sp>
      <p:sp>
        <p:nvSpPr>
          <p:cNvPr id="5" name="Footer Placeholder 4">
            <a:extLst>
              <a:ext uri="{FF2B5EF4-FFF2-40B4-BE49-F238E27FC236}">
                <a16:creationId xmlns:a16="http://schemas.microsoft.com/office/drawing/2014/main" id="{4D44D9EF-90D7-8113-BE33-67E6135D5CF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DA78CC0-42C8-051F-8237-A6BF74A0F33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74D205B-A3CE-4C07-B853-AE8C1872433E}" type="slidenum">
              <a:rPr lang="en-US" smtClean="0"/>
              <a:t>‹#›</a:t>
            </a:fld>
            <a:endParaRPr lang="en-US"/>
          </a:p>
        </p:txBody>
      </p:sp>
    </p:spTree>
    <p:extLst>
      <p:ext uri="{BB962C8B-B14F-4D97-AF65-F5344CB8AC3E}">
        <p14:creationId xmlns:p14="http://schemas.microsoft.com/office/powerpoint/2010/main" val="351261471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7.png"/><Relationship Id="rId3" Type="http://schemas.openxmlformats.org/officeDocument/2006/relationships/image" Target="../media/image11.png"/><Relationship Id="rId7" Type="http://schemas.openxmlformats.org/officeDocument/2006/relationships/image" Target="../media/image28.png"/><Relationship Id="rId12"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7.png"/><Relationship Id="rId11" Type="http://schemas.openxmlformats.org/officeDocument/2006/relationships/image" Target="../media/image15.jpg"/><Relationship Id="rId5" Type="http://schemas.openxmlformats.org/officeDocument/2006/relationships/image" Target="../media/image26.png"/><Relationship Id="rId10" Type="http://schemas.openxmlformats.org/officeDocument/2006/relationships/image" Target="../media/image14.png"/><Relationship Id="rId4" Type="http://schemas.openxmlformats.org/officeDocument/2006/relationships/image" Target="../media/image25.png"/><Relationship Id="rId9" Type="http://schemas.openxmlformats.org/officeDocument/2006/relationships/image" Target="../media/image13.png"/><Relationship Id="rId14" Type="http://schemas.openxmlformats.org/officeDocument/2006/relationships/image" Target="../media/image10.webp"/></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7.png"/><Relationship Id="rId3" Type="http://schemas.openxmlformats.org/officeDocument/2006/relationships/image" Target="../media/image11.png"/><Relationship Id="rId7" Type="http://schemas.openxmlformats.org/officeDocument/2006/relationships/image" Target="../media/image28.png"/><Relationship Id="rId12" Type="http://schemas.openxmlformats.org/officeDocument/2006/relationships/image" Target="../media/image16.png"/><Relationship Id="rId17" Type="http://schemas.openxmlformats.org/officeDocument/2006/relationships/image" Target="../media/image10.webp"/><Relationship Id="rId2" Type="http://schemas.openxmlformats.org/officeDocument/2006/relationships/notesSlide" Target="../notesSlides/notesSlide12.xml"/><Relationship Id="rId16"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27.png"/><Relationship Id="rId11" Type="http://schemas.openxmlformats.org/officeDocument/2006/relationships/image" Target="../media/image15.jpg"/><Relationship Id="rId5" Type="http://schemas.openxmlformats.org/officeDocument/2006/relationships/image" Target="../media/image26.png"/><Relationship Id="rId15" Type="http://schemas.openxmlformats.org/officeDocument/2006/relationships/image" Target="../media/image30.png"/><Relationship Id="rId10" Type="http://schemas.openxmlformats.org/officeDocument/2006/relationships/image" Target="../media/image14.png"/><Relationship Id="rId4" Type="http://schemas.openxmlformats.org/officeDocument/2006/relationships/image" Target="../media/image25.png"/><Relationship Id="rId9"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3.webp"/><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4.jp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8.jp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jp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53.png"/><Relationship Id="rId4" Type="http://schemas.openxmlformats.org/officeDocument/2006/relationships/image" Target="../media/image52.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150.png"/><Relationship Id="rId7" Type="http://schemas.openxmlformats.org/officeDocument/2006/relationships/image" Target="../media/image54.png"/><Relationship Id="rId2" Type="http://schemas.openxmlformats.org/officeDocument/2006/relationships/image" Target="../media/image480.png"/><Relationship Id="rId1" Type="http://schemas.openxmlformats.org/officeDocument/2006/relationships/slideLayout" Target="../slideLayouts/slideLayout2.xml"/><Relationship Id="rId6" Type="http://schemas.openxmlformats.org/officeDocument/2006/relationships/image" Target="../media/image180.png"/><Relationship Id="rId5" Type="http://schemas.openxmlformats.org/officeDocument/2006/relationships/image" Target="../media/image51.png"/><Relationship Id="rId4" Type="http://schemas.openxmlformats.org/officeDocument/2006/relationships/image" Target="../media/image50.png"/></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jp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511.png"/><Relationship Id="rId4" Type="http://schemas.openxmlformats.org/officeDocument/2006/relationships/image" Target="../media/image500.png"/></Relationships>
</file>

<file path=ppt/slides/_rels/slide3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511.png"/></Relationships>
</file>

<file path=ppt/slides/_rels/slide33.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43.png"/><Relationship Id="rId7" Type="http://schemas.openxmlformats.org/officeDocument/2006/relationships/image" Target="../media/image62.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61.png"/><Relationship Id="rId10" Type="http://schemas.openxmlformats.org/officeDocument/2006/relationships/image" Target="../media/image44.png"/><Relationship Id="rId4" Type="http://schemas.openxmlformats.org/officeDocument/2006/relationships/image" Target="../media/image58.png"/><Relationship Id="rId9" Type="http://schemas.openxmlformats.org/officeDocument/2006/relationships/image" Target="../media/image64.png"/></Relationships>
</file>

<file path=ppt/slides/_rels/slide3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580.png"/></Relationships>
</file>

<file path=ppt/slides/_rels/slide36.xml.rels><?xml version="1.0" encoding="UTF-8" standalone="yes"?>
<Relationships xmlns="http://schemas.openxmlformats.org/package/2006/relationships"><Relationship Id="rId8" Type="http://schemas.openxmlformats.org/officeDocument/2006/relationships/image" Target="../media/image47.png"/><Relationship Id="rId7" Type="http://schemas.openxmlformats.org/officeDocument/2006/relationships/image" Target="../media/image46.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70.png"/><Relationship Id="rId5" Type="http://schemas.openxmlformats.org/officeDocument/2006/relationships/image" Target="../media/image69.png"/><Relationship Id="rId9" Type="http://schemas.openxmlformats.org/officeDocument/2006/relationships/image" Target="../media/image48.png"/></Relationships>
</file>

<file path=ppt/slides/_rels/slide37.xml.rels><?xml version="1.0" encoding="UTF-8" standalone="yes"?>
<Relationships xmlns="http://schemas.openxmlformats.org/package/2006/relationships"><Relationship Id="rId3" Type="http://schemas.openxmlformats.org/officeDocument/2006/relationships/image" Target="../media/image690.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700.png"/></Relationships>
</file>

<file path=ppt/slides/_rels/slide38.xml.rels><?xml version="1.0" encoding="UTF-8" standalone="yes"?>
<Relationships xmlns="http://schemas.openxmlformats.org/package/2006/relationships"><Relationship Id="rId3" Type="http://schemas.openxmlformats.org/officeDocument/2006/relationships/image" Target="../media/image690.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700.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0.webp"/><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90.pn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560.png"/><Relationship Id="rId4" Type="http://schemas.openxmlformats.org/officeDocument/2006/relationships/image" Target="../media/image49.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8" Type="http://schemas.openxmlformats.org/officeDocument/2006/relationships/image" Target="../media/image68.png"/><Relationship Id="rId13" Type="http://schemas.openxmlformats.org/officeDocument/2006/relationships/image" Target="../media/image76.png"/><Relationship Id="rId3" Type="http://schemas.openxmlformats.org/officeDocument/2006/relationships/image" Target="../media/image56.png"/><Relationship Id="rId7" Type="http://schemas.openxmlformats.org/officeDocument/2006/relationships/image" Target="../media/image67.png"/><Relationship Id="rId12" Type="http://schemas.openxmlformats.org/officeDocument/2006/relationships/image" Target="../media/image75.png"/><Relationship Id="rId2" Type="http://schemas.openxmlformats.org/officeDocument/2006/relationships/image" Target="../media/image55.png"/><Relationship Id="rId1" Type="http://schemas.openxmlformats.org/officeDocument/2006/relationships/slideLayout" Target="../slideLayouts/slideLayout2.xml"/><Relationship Id="rId6" Type="http://schemas.openxmlformats.org/officeDocument/2006/relationships/image" Target="../media/image66.png"/><Relationship Id="rId11" Type="http://schemas.openxmlformats.org/officeDocument/2006/relationships/image" Target="../media/image74.png"/><Relationship Id="rId5" Type="http://schemas.openxmlformats.org/officeDocument/2006/relationships/image" Target="../media/image60.png"/><Relationship Id="rId15" Type="http://schemas.openxmlformats.org/officeDocument/2006/relationships/image" Target="../media/image78.png"/><Relationship Id="rId10" Type="http://schemas.openxmlformats.org/officeDocument/2006/relationships/image" Target="../media/image73.png"/><Relationship Id="rId4" Type="http://schemas.openxmlformats.org/officeDocument/2006/relationships/image" Target="../media/image59.png"/><Relationship Id="rId9" Type="http://schemas.openxmlformats.org/officeDocument/2006/relationships/image" Target="../media/image72.png"/><Relationship Id="rId14" Type="http://schemas.openxmlformats.org/officeDocument/2006/relationships/image" Target="../media/image77.png"/></Relationships>
</file>

<file path=ppt/slides/_rels/slide4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8" Type="http://schemas.openxmlformats.org/officeDocument/2006/relationships/image" Target="NULL"/><Relationship Id="rId7" Type="http://schemas.openxmlformats.org/officeDocument/2006/relationships/image" Target="NULL"/><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NULL"/></Relationships>
</file>

<file path=ppt/slides/_rels/slide5.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jp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10" Type="http://schemas.openxmlformats.org/officeDocument/2006/relationships/image" Target="../media/image10.webp"/><Relationship Id="rId4" Type="http://schemas.openxmlformats.org/officeDocument/2006/relationships/image" Target="../media/image12.png"/><Relationship Id="rId9" Type="http://schemas.openxmlformats.org/officeDocument/2006/relationships/image" Target="../media/image17.png"/></Relationships>
</file>

<file path=ppt/slides/_rels/slide5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8" Type="http://schemas.openxmlformats.org/officeDocument/2006/relationships/image" Target="../media/image84.jpg"/><Relationship Id="rId7" Type="http://schemas.openxmlformats.org/officeDocument/2006/relationships/image" Target="../media/image83.jpg"/><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image" Target="../media/image89.png"/><Relationship Id="rId5" Type="http://schemas.openxmlformats.org/officeDocument/2006/relationships/image" Target="NULL"/><Relationship Id="rId10" Type="http://schemas.openxmlformats.org/officeDocument/2006/relationships/image" Target="../media/image86.png"/><Relationship Id="rId4" Type="http://schemas.openxmlformats.org/officeDocument/2006/relationships/image" Target="../media/image88.png"/><Relationship Id="rId9" Type="http://schemas.openxmlformats.org/officeDocument/2006/relationships/image" Target="../media/image85.jp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jp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10" Type="http://schemas.openxmlformats.org/officeDocument/2006/relationships/image" Target="../media/image10.webp"/><Relationship Id="rId4" Type="http://schemas.openxmlformats.org/officeDocument/2006/relationships/image" Target="../media/image12.png"/><Relationship Id="rId9" Type="http://schemas.openxmlformats.org/officeDocument/2006/relationships/image" Target="../media/image17.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600.png"/><Relationship Id="rId2" Type="http://schemas.openxmlformats.org/officeDocument/2006/relationships/image" Target="../media/image270.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800.png"/></Relationships>
</file>

<file path=ppt/slides/_rels/slide64.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image" Target="../media/image84.png"/><Relationship Id="rId1" Type="http://schemas.openxmlformats.org/officeDocument/2006/relationships/slideLayout" Target="../slideLayouts/slideLayout2.xml"/><Relationship Id="rId4" Type="http://schemas.openxmlformats.org/officeDocument/2006/relationships/image" Target="../media/image811.png"/></Relationships>
</file>

<file path=ppt/slides/_rels/slide65.xml.rels><?xml version="1.0" encoding="UTF-8" standalone="yes"?>
<Relationships xmlns="http://schemas.openxmlformats.org/package/2006/relationships"><Relationship Id="rId3" Type="http://schemas.openxmlformats.org/officeDocument/2006/relationships/image" Target="../media/image300.png"/><Relationship Id="rId2" Type="http://schemas.openxmlformats.org/officeDocument/2006/relationships/image" Target="../media/image680.png"/><Relationship Id="rId1" Type="http://schemas.openxmlformats.org/officeDocument/2006/relationships/slideLayout" Target="../slideLayouts/slideLayout2.xml"/><Relationship Id="rId4" Type="http://schemas.openxmlformats.org/officeDocument/2006/relationships/image" Target="../media/image100.png"/></Relationships>
</file>

<file path=ppt/slides/_rels/slide66.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720.png"/></Relationships>
</file>

<file path=ppt/slides/_rels/slide6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7.png"/><Relationship Id="rId1" Type="http://schemas.openxmlformats.org/officeDocument/2006/relationships/slideLayout" Target="../slideLayouts/slideLayout2.xml"/><Relationship Id="rId4" Type="http://schemas.openxmlformats.org/officeDocument/2006/relationships/image" Target="../media/image91.png"/></Relationships>
</file>

<file path=ppt/slides/_rels/slide69.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54.xml"/><Relationship Id="rId1" Type="http://schemas.openxmlformats.org/officeDocument/2006/relationships/slideLayout" Target="../slideLayouts/slideLayout2.xml"/><Relationship Id="rId5" Type="http://schemas.openxmlformats.org/officeDocument/2006/relationships/image" Target="../media/image93.jpg"/><Relationship Id="rId4" Type="http://schemas.openxmlformats.org/officeDocument/2006/relationships/image" Target="../media/image92.png"/></Relationships>
</file>

<file path=ppt/slides/_rels/slide7.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jp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10" Type="http://schemas.openxmlformats.org/officeDocument/2006/relationships/image" Target="../media/image10.webp"/><Relationship Id="rId4" Type="http://schemas.openxmlformats.org/officeDocument/2006/relationships/image" Target="../media/image12.png"/><Relationship Id="rId9" Type="http://schemas.openxmlformats.org/officeDocument/2006/relationships/image" Target="../media/image17.png"/></Relationships>
</file>

<file path=ppt/slides/_rels/slide70.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55.xml"/><Relationship Id="rId1" Type="http://schemas.openxmlformats.org/officeDocument/2006/relationships/slideLayout" Target="../slideLayouts/slideLayout2.xml"/><Relationship Id="rId5" Type="http://schemas.openxmlformats.org/officeDocument/2006/relationships/image" Target="../media/image93.jpg"/><Relationship Id="rId4" Type="http://schemas.openxmlformats.org/officeDocument/2006/relationships/image" Target="../media/image92.png"/></Relationships>
</file>

<file path=ppt/slides/_rels/slide71.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56.xml"/><Relationship Id="rId1" Type="http://schemas.openxmlformats.org/officeDocument/2006/relationships/slideLayout" Target="../slideLayouts/slideLayout2.xml"/><Relationship Id="rId5" Type="http://schemas.openxmlformats.org/officeDocument/2006/relationships/image" Target="../media/image93.jpg"/><Relationship Id="rId4" Type="http://schemas.openxmlformats.org/officeDocument/2006/relationships/image" Target="../media/image92.png"/></Relationships>
</file>

<file path=ppt/slides/_rels/slide72.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57.xml"/><Relationship Id="rId1" Type="http://schemas.openxmlformats.org/officeDocument/2006/relationships/slideLayout" Target="../slideLayouts/slideLayout2.xml"/><Relationship Id="rId5" Type="http://schemas.openxmlformats.org/officeDocument/2006/relationships/image" Target="../media/image93.jpg"/><Relationship Id="rId4" Type="http://schemas.openxmlformats.org/officeDocument/2006/relationships/image" Target="../media/image92.png"/></Relationships>
</file>

<file path=ppt/slides/_rels/slide73.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58.xml"/><Relationship Id="rId1" Type="http://schemas.openxmlformats.org/officeDocument/2006/relationships/slideLayout" Target="../slideLayouts/slideLayout2.xml"/><Relationship Id="rId5" Type="http://schemas.openxmlformats.org/officeDocument/2006/relationships/image" Target="../media/image94.png"/><Relationship Id="rId4" Type="http://schemas.openxmlformats.org/officeDocument/2006/relationships/image" Target="../media/image92.png"/></Relationships>
</file>

<file path=ppt/slides/_rels/slide74.xml.rels><?xml version="1.0" encoding="UTF-8" standalone="yes"?>
<Relationships xmlns="http://schemas.openxmlformats.org/package/2006/relationships"><Relationship Id="rId3" Type="http://schemas.openxmlformats.org/officeDocument/2006/relationships/image" Target="../media/image820.png"/><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image" Target="../media/image911.png"/></Relationships>
</file>

<file path=ppt/slides/_rels/slide75.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97.jpg"/><Relationship Id="rId2" Type="http://schemas.openxmlformats.org/officeDocument/2006/relationships/image" Target="../media/image891.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61.xml"/><Relationship Id="rId1" Type="http://schemas.openxmlformats.org/officeDocument/2006/relationships/slideLayout" Target="../slideLayouts/slideLayout2.xml"/><Relationship Id="rId5" Type="http://schemas.openxmlformats.org/officeDocument/2006/relationships/image" Target="../media/image103.png"/><Relationship Id="rId4" Type="http://schemas.openxmlformats.org/officeDocument/2006/relationships/image" Target="../media/image99.png"/></Relationships>
</file>

<file path=ppt/slides/_rels/slide79.xml.rels><?xml version="1.0" encoding="UTF-8" standalone="yes"?>
<Relationships xmlns="http://schemas.openxmlformats.org/package/2006/relationships"><Relationship Id="rId3" Type="http://schemas.openxmlformats.org/officeDocument/2006/relationships/image" Target="../media/image420.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jp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10" Type="http://schemas.openxmlformats.org/officeDocument/2006/relationships/image" Target="../media/image10.webp"/><Relationship Id="rId4" Type="http://schemas.openxmlformats.org/officeDocument/2006/relationships/image" Target="../media/image12.png"/><Relationship Id="rId9" Type="http://schemas.openxmlformats.org/officeDocument/2006/relationships/image" Target="../media/image17.png"/></Relationships>
</file>

<file path=ppt/slides/_rels/slide80.xml.rels><?xml version="1.0" encoding="UTF-8" standalone="yes"?>
<Relationships xmlns="http://schemas.openxmlformats.org/package/2006/relationships"><Relationship Id="rId2" Type="http://schemas.openxmlformats.org/officeDocument/2006/relationships/image" Target="../media/image420.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420.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430.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440.png"/><Relationship Id="rId2" Type="http://schemas.openxmlformats.org/officeDocument/2006/relationships/notesSlide" Target="../notesSlides/notesSlide64.xml"/><Relationship Id="rId1" Type="http://schemas.openxmlformats.org/officeDocument/2006/relationships/slideLayout" Target="../slideLayouts/slideLayout2.xml"/><Relationship Id="rId5" Type="http://schemas.openxmlformats.org/officeDocument/2006/relationships/image" Target="../media/image104.png"/><Relationship Id="rId4" Type="http://schemas.openxmlformats.org/officeDocument/2006/relationships/image" Target="../media/image901.png"/></Relationships>
</file>

<file path=ppt/slides/_rels/slide84.xml.rels><?xml version="1.0" encoding="UTF-8" standalone="yes"?>
<Relationships xmlns="http://schemas.openxmlformats.org/package/2006/relationships"><Relationship Id="rId3" Type="http://schemas.openxmlformats.org/officeDocument/2006/relationships/image" Target="../media/image1080.png"/><Relationship Id="rId2" Type="http://schemas.openxmlformats.org/officeDocument/2006/relationships/image" Target="../media/image860.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470.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7.png"/><Relationship Id="rId3" Type="http://schemas.openxmlformats.org/officeDocument/2006/relationships/image" Target="../media/image11.png"/><Relationship Id="rId7" Type="http://schemas.openxmlformats.org/officeDocument/2006/relationships/image" Target="../media/image28.png"/><Relationship Id="rId12"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7.png"/><Relationship Id="rId11" Type="http://schemas.openxmlformats.org/officeDocument/2006/relationships/image" Target="../media/image15.jpg"/><Relationship Id="rId5" Type="http://schemas.openxmlformats.org/officeDocument/2006/relationships/image" Target="../media/image26.png"/><Relationship Id="rId10" Type="http://schemas.openxmlformats.org/officeDocument/2006/relationships/image" Target="../media/image14.png"/><Relationship Id="rId4" Type="http://schemas.openxmlformats.org/officeDocument/2006/relationships/image" Target="../media/image25.png"/><Relationship Id="rId9" Type="http://schemas.openxmlformats.org/officeDocument/2006/relationships/image" Target="../media/image13.png"/><Relationship Id="rId14" Type="http://schemas.openxmlformats.org/officeDocument/2006/relationships/image" Target="../media/image10.webp"/></Relationships>
</file>

<file path=ppt/slides/_rels/slide90.xml.rels><?xml version="1.0" encoding="UTF-8" standalone="yes"?>
<Relationships xmlns="http://schemas.openxmlformats.org/package/2006/relationships"><Relationship Id="rId8" Type="http://schemas.openxmlformats.org/officeDocument/2006/relationships/image" Target="../media/image111.jpeg"/><Relationship Id="rId13" Type="http://schemas.openxmlformats.org/officeDocument/2006/relationships/image" Target="../media/image116.jpg"/><Relationship Id="rId18" Type="http://schemas.openxmlformats.org/officeDocument/2006/relationships/image" Target="../media/image121.jpg"/><Relationship Id="rId26" Type="http://schemas.openxmlformats.org/officeDocument/2006/relationships/image" Target="../media/image129.jpg"/><Relationship Id="rId3" Type="http://schemas.openxmlformats.org/officeDocument/2006/relationships/image" Target="../media/image106.jpg"/><Relationship Id="rId21" Type="http://schemas.openxmlformats.org/officeDocument/2006/relationships/image" Target="../media/image124.jpg"/><Relationship Id="rId7" Type="http://schemas.openxmlformats.org/officeDocument/2006/relationships/image" Target="../media/image110.jpg"/><Relationship Id="rId12" Type="http://schemas.openxmlformats.org/officeDocument/2006/relationships/image" Target="../media/image115.jpeg"/><Relationship Id="rId17" Type="http://schemas.openxmlformats.org/officeDocument/2006/relationships/image" Target="../media/image120.jpg"/><Relationship Id="rId25" Type="http://schemas.openxmlformats.org/officeDocument/2006/relationships/image" Target="../media/image128.jpg"/><Relationship Id="rId2" Type="http://schemas.openxmlformats.org/officeDocument/2006/relationships/notesSlide" Target="../notesSlides/notesSlide70.xml"/><Relationship Id="rId16" Type="http://schemas.openxmlformats.org/officeDocument/2006/relationships/image" Target="../media/image119.jpeg"/><Relationship Id="rId20" Type="http://schemas.openxmlformats.org/officeDocument/2006/relationships/image" Target="../media/image123.jpg"/><Relationship Id="rId1" Type="http://schemas.openxmlformats.org/officeDocument/2006/relationships/slideLayout" Target="../slideLayouts/slideLayout2.xml"/><Relationship Id="rId6" Type="http://schemas.openxmlformats.org/officeDocument/2006/relationships/image" Target="../media/image109.jpeg"/><Relationship Id="rId11" Type="http://schemas.openxmlformats.org/officeDocument/2006/relationships/image" Target="../media/image114.jpg"/><Relationship Id="rId24" Type="http://schemas.openxmlformats.org/officeDocument/2006/relationships/image" Target="../media/image127.jpg"/><Relationship Id="rId5" Type="http://schemas.openxmlformats.org/officeDocument/2006/relationships/image" Target="../media/image108.png"/><Relationship Id="rId15" Type="http://schemas.openxmlformats.org/officeDocument/2006/relationships/image" Target="../media/image118.jpg"/><Relationship Id="rId23" Type="http://schemas.openxmlformats.org/officeDocument/2006/relationships/image" Target="../media/image126.jpg"/><Relationship Id="rId10" Type="http://schemas.openxmlformats.org/officeDocument/2006/relationships/image" Target="../media/image113.png"/><Relationship Id="rId19" Type="http://schemas.openxmlformats.org/officeDocument/2006/relationships/image" Target="../media/image122.jpg"/><Relationship Id="rId4" Type="http://schemas.openxmlformats.org/officeDocument/2006/relationships/image" Target="../media/image107.jpg"/><Relationship Id="rId9" Type="http://schemas.openxmlformats.org/officeDocument/2006/relationships/image" Target="../media/image112.jpg"/><Relationship Id="rId14" Type="http://schemas.openxmlformats.org/officeDocument/2006/relationships/image" Target="../media/image117.jpg"/><Relationship Id="rId22" Type="http://schemas.openxmlformats.org/officeDocument/2006/relationships/image" Target="../media/image125.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E6CEA-9B72-09DA-7E6A-D7C5CA84DC11}"/>
              </a:ext>
            </a:extLst>
          </p:cNvPr>
          <p:cNvSpPr>
            <a:spLocks noGrp="1"/>
          </p:cNvSpPr>
          <p:nvPr>
            <p:ph type="ctrTitle"/>
          </p:nvPr>
        </p:nvSpPr>
        <p:spPr>
          <a:xfrm>
            <a:off x="1524000" y="905547"/>
            <a:ext cx="9144000" cy="2387600"/>
          </a:xfrm>
        </p:spPr>
        <p:txBody>
          <a:bodyPr/>
          <a:lstStyle/>
          <a:p>
            <a:r>
              <a:rPr lang="en-US" dirty="0">
                <a:solidFill>
                  <a:schemeClr val="accent1"/>
                </a:solidFill>
              </a:rPr>
              <a:t>Theoretical Foundations of Modern Data Science</a:t>
            </a:r>
          </a:p>
        </p:txBody>
      </p:sp>
      <p:sp>
        <p:nvSpPr>
          <p:cNvPr id="3" name="Subtitle 2">
            <a:extLst>
              <a:ext uri="{FF2B5EF4-FFF2-40B4-BE49-F238E27FC236}">
                <a16:creationId xmlns:a16="http://schemas.microsoft.com/office/drawing/2014/main" id="{6425AA29-FA2E-25B6-73ED-A23659725F7F}"/>
              </a:ext>
            </a:extLst>
          </p:cNvPr>
          <p:cNvSpPr>
            <a:spLocks noGrp="1"/>
          </p:cNvSpPr>
          <p:nvPr>
            <p:ph type="subTitle" idx="1"/>
          </p:nvPr>
        </p:nvSpPr>
        <p:spPr>
          <a:xfrm>
            <a:off x="1524000" y="3694112"/>
            <a:ext cx="9144000" cy="1655762"/>
          </a:xfrm>
        </p:spPr>
        <p:txBody>
          <a:bodyPr>
            <a:normAutofit/>
          </a:bodyPr>
          <a:lstStyle/>
          <a:p>
            <a:r>
              <a:rPr lang="en-US" sz="3200" dirty="0">
                <a:solidFill>
                  <a:srgbClr val="C00000"/>
                </a:solidFill>
              </a:rPr>
              <a:t>Samson Zhou</a:t>
            </a:r>
          </a:p>
        </p:txBody>
      </p:sp>
      <p:pic>
        <p:nvPicPr>
          <p:cNvPr id="4" name="Picture 3">
            <a:extLst>
              <a:ext uri="{FF2B5EF4-FFF2-40B4-BE49-F238E27FC236}">
                <a16:creationId xmlns:a16="http://schemas.microsoft.com/office/drawing/2014/main" id="{187E8F24-5989-C94F-28B0-8A8272E2E132}"/>
              </a:ext>
            </a:extLst>
          </p:cNvPr>
          <p:cNvPicPr>
            <a:picLocks noChangeAspect="1"/>
          </p:cNvPicPr>
          <p:nvPr/>
        </p:nvPicPr>
        <p:blipFill>
          <a:blip r:embed="rId3"/>
          <a:stretch>
            <a:fillRect/>
          </a:stretch>
        </p:blipFill>
        <p:spPr>
          <a:xfrm>
            <a:off x="5508295" y="4661600"/>
            <a:ext cx="1175409" cy="1640499"/>
          </a:xfrm>
          <a:prstGeom prst="rect">
            <a:avLst/>
          </a:prstGeom>
        </p:spPr>
      </p:pic>
      <p:pic>
        <p:nvPicPr>
          <p:cNvPr id="5" name="Picture 4">
            <a:extLst>
              <a:ext uri="{FF2B5EF4-FFF2-40B4-BE49-F238E27FC236}">
                <a16:creationId xmlns:a16="http://schemas.microsoft.com/office/drawing/2014/main" id="{AEC5D2EC-222C-E890-D322-823A81912EB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62078" y="109752"/>
            <a:ext cx="3829050" cy="1190625"/>
          </a:xfrm>
          <a:prstGeom prst="rect">
            <a:avLst/>
          </a:prstGeom>
        </p:spPr>
      </p:pic>
      <p:pic>
        <p:nvPicPr>
          <p:cNvPr id="6" name="Picture 5">
            <a:extLst>
              <a:ext uri="{FF2B5EF4-FFF2-40B4-BE49-F238E27FC236}">
                <a16:creationId xmlns:a16="http://schemas.microsoft.com/office/drawing/2014/main" id="{C543D6F1-E37B-6779-79C9-31ED6848A2F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951246" y="213310"/>
            <a:ext cx="819592" cy="983510"/>
          </a:xfrm>
          <a:prstGeom prst="rect">
            <a:avLst/>
          </a:prstGeom>
        </p:spPr>
      </p:pic>
      <p:pic>
        <p:nvPicPr>
          <p:cNvPr id="8" name="Picture 7">
            <a:extLst>
              <a:ext uri="{FF2B5EF4-FFF2-40B4-BE49-F238E27FC236}">
                <a16:creationId xmlns:a16="http://schemas.microsoft.com/office/drawing/2014/main" id="{038A398C-6DA0-9E0C-9957-49BC056DB5E5}"/>
              </a:ext>
            </a:extLst>
          </p:cNvPr>
          <p:cNvPicPr>
            <a:picLocks noChangeAspect="1"/>
          </p:cNvPicPr>
          <p:nvPr/>
        </p:nvPicPr>
        <p:blipFill>
          <a:blip r:embed="rId6"/>
          <a:stretch>
            <a:fillRect/>
          </a:stretch>
        </p:blipFill>
        <p:spPr>
          <a:xfrm>
            <a:off x="105315" y="3426279"/>
            <a:ext cx="4315856" cy="3301890"/>
          </a:xfrm>
          <a:prstGeom prst="rect">
            <a:avLst/>
          </a:prstGeom>
        </p:spPr>
      </p:pic>
      <p:pic>
        <p:nvPicPr>
          <p:cNvPr id="7" name="Picture 6">
            <a:extLst>
              <a:ext uri="{FF2B5EF4-FFF2-40B4-BE49-F238E27FC236}">
                <a16:creationId xmlns:a16="http://schemas.microsoft.com/office/drawing/2014/main" id="{0C8E3915-0332-33D3-ECBF-90A9B9F7B907}"/>
              </a:ext>
            </a:extLst>
          </p:cNvPr>
          <p:cNvPicPr>
            <a:picLocks noChangeAspect="1"/>
          </p:cNvPicPr>
          <p:nvPr/>
        </p:nvPicPr>
        <p:blipFill>
          <a:blip r:embed="rId7"/>
          <a:stretch>
            <a:fillRect/>
          </a:stretch>
        </p:blipFill>
        <p:spPr>
          <a:xfrm>
            <a:off x="8196160" y="3426278"/>
            <a:ext cx="3995840" cy="3431721"/>
          </a:xfrm>
          <a:prstGeom prst="rect">
            <a:avLst/>
          </a:prstGeom>
        </p:spPr>
      </p:pic>
    </p:spTree>
    <p:extLst>
      <p:ext uri="{BB962C8B-B14F-4D97-AF65-F5344CB8AC3E}">
        <p14:creationId xmlns:p14="http://schemas.microsoft.com/office/powerpoint/2010/main" val="31824495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A721DAA6-8928-33E6-C42F-75C7F20D2D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72601" y="692446"/>
            <a:ext cx="582210" cy="822488"/>
          </a:xfrm>
          <a:prstGeom prst="rect">
            <a:avLst/>
          </a:prstGeom>
        </p:spPr>
      </p:pic>
      <p:sp>
        <p:nvSpPr>
          <p:cNvPr id="16" name="Content Placeholder 2">
            <a:extLst>
              <a:ext uri="{FF2B5EF4-FFF2-40B4-BE49-F238E27FC236}">
                <a16:creationId xmlns:a16="http://schemas.microsoft.com/office/drawing/2014/main" id="{3FC17854-9262-1C16-296C-EE1E261DFBFF}"/>
              </a:ext>
            </a:extLst>
          </p:cNvPr>
          <p:cNvSpPr txBox="1">
            <a:spLocks/>
          </p:cNvSpPr>
          <p:nvPr/>
        </p:nvSpPr>
        <p:spPr>
          <a:xfrm>
            <a:off x="1043345" y="2148629"/>
            <a:ext cx="4127879" cy="434409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300" dirty="0"/>
              <a:t>1  1  0  1  0  1  </a:t>
            </a:r>
          </a:p>
          <a:p>
            <a:pPr marL="0" indent="0">
              <a:buNone/>
            </a:pPr>
            <a:r>
              <a:rPr lang="en-US" sz="3300" dirty="0"/>
              <a:t>0  1  1  1  0  0</a:t>
            </a:r>
          </a:p>
          <a:p>
            <a:pPr marL="0" indent="0">
              <a:buNone/>
            </a:pPr>
            <a:r>
              <a:rPr lang="en-US" sz="3300" dirty="0"/>
              <a:t>0  1  0  1  1  1  </a:t>
            </a:r>
          </a:p>
          <a:p>
            <a:pPr marL="0" indent="0">
              <a:buNone/>
            </a:pPr>
            <a:r>
              <a:rPr lang="en-US" sz="3300" dirty="0"/>
              <a:t>0  1  1  0  1  0</a:t>
            </a:r>
          </a:p>
          <a:p>
            <a:pPr marL="0" indent="0">
              <a:buNone/>
            </a:pPr>
            <a:r>
              <a:rPr lang="en-US" sz="3300" dirty="0"/>
              <a:t>1  0  1  1  1  1</a:t>
            </a:r>
          </a:p>
          <a:p>
            <a:pPr marL="0" indent="0">
              <a:buNone/>
            </a:pPr>
            <a:r>
              <a:rPr lang="en-US" sz="3300" dirty="0"/>
              <a:t>0  1  1  1  0  1</a:t>
            </a:r>
          </a:p>
          <a:p>
            <a:pPr marL="0" indent="0">
              <a:buNone/>
            </a:pPr>
            <a:r>
              <a:rPr lang="en-US" sz="3300" dirty="0"/>
              <a:t>0  0  1  0  1  1</a:t>
            </a:r>
          </a:p>
        </p:txBody>
      </p:sp>
      <p:sp>
        <p:nvSpPr>
          <p:cNvPr id="18" name="Rectangle 17">
            <a:extLst>
              <a:ext uri="{FF2B5EF4-FFF2-40B4-BE49-F238E27FC236}">
                <a16:creationId xmlns:a16="http://schemas.microsoft.com/office/drawing/2014/main" id="{746386E0-4237-1B33-6926-F380FE52AF7E}"/>
              </a:ext>
            </a:extLst>
          </p:cNvPr>
          <p:cNvSpPr/>
          <p:nvPr/>
        </p:nvSpPr>
        <p:spPr>
          <a:xfrm>
            <a:off x="962596" y="2148629"/>
            <a:ext cx="2600736" cy="4016925"/>
          </a:xfrm>
          <a:prstGeom prst="rect">
            <a:avLst/>
          </a:prstGeom>
          <a:noFill/>
          <a:ln w="571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Rectangle 18">
                <a:extLst>
                  <a:ext uri="{FF2B5EF4-FFF2-40B4-BE49-F238E27FC236}">
                    <a16:creationId xmlns:a16="http://schemas.microsoft.com/office/drawing/2014/main" id="{BC4E0330-8395-E19B-097D-0455CFC00BF1}"/>
                  </a:ext>
                </a:extLst>
              </p:cNvPr>
              <p:cNvSpPr/>
              <p:nvPr/>
            </p:nvSpPr>
            <p:spPr>
              <a:xfrm>
                <a:off x="356425" y="2059381"/>
                <a:ext cx="541367"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i="1" smtClean="0">
                          <a:solidFill>
                            <a:srgbClr val="C00000"/>
                          </a:solidFill>
                          <a:latin typeface="Cambria Math" panose="02040503050406030204" pitchFamily="18" charset="0"/>
                        </a:rPr>
                        <m:t>𝐴</m:t>
                      </m:r>
                    </m:oMath>
                  </m:oMathPara>
                </a14:m>
                <a:endParaRPr lang="en-US" dirty="0">
                  <a:solidFill>
                    <a:srgbClr val="C00000"/>
                  </a:solidFill>
                </a:endParaRPr>
              </a:p>
            </p:txBody>
          </p:sp>
        </mc:Choice>
        <mc:Fallback xmlns="">
          <p:sp>
            <p:nvSpPr>
              <p:cNvPr id="19" name="Rectangle 18">
                <a:extLst>
                  <a:ext uri="{FF2B5EF4-FFF2-40B4-BE49-F238E27FC236}">
                    <a16:creationId xmlns:a16="http://schemas.microsoft.com/office/drawing/2014/main" id="{BC4E0330-8395-E19B-097D-0455CFC00BF1}"/>
                  </a:ext>
                </a:extLst>
              </p:cNvPr>
              <p:cNvSpPr>
                <a:spLocks noRot="1" noChangeAspect="1" noMove="1" noResize="1" noEditPoints="1" noAdjustHandles="1" noChangeArrowheads="1" noChangeShapeType="1" noTextEdit="1"/>
              </p:cNvSpPr>
              <p:nvPr/>
            </p:nvSpPr>
            <p:spPr>
              <a:xfrm>
                <a:off x="356425" y="2059381"/>
                <a:ext cx="541367" cy="58477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95C0BEEA-79E3-E999-04A3-05B2F1CBA69E}"/>
                  </a:ext>
                </a:extLst>
              </p:cNvPr>
              <p:cNvSpPr/>
              <p:nvPr/>
            </p:nvSpPr>
            <p:spPr>
              <a:xfrm>
                <a:off x="1893712" y="6119388"/>
                <a:ext cx="394210" cy="58477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3200" b="0" i="1" smtClean="0">
                          <a:solidFill>
                            <a:srgbClr val="C00000"/>
                          </a:solidFill>
                          <a:latin typeface="Cambria Math" panose="02040503050406030204" pitchFamily="18" charset="0"/>
                        </a:rPr>
                        <m:t>𝑑</m:t>
                      </m:r>
                    </m:oMath>
                  </m:oMathPara>
                </a14:m>
                <a:endParaRPr lang="en-US" sz="3200" dirty="0">
                  <a:solidFill>
                    <a:srgbClr val="C00000"/>
                  </a:solidFill>
                </a:endParaRPr>
              </a:p>
            </p:txBody>
          </p:sp>
        </mc:Choice>
        <mc:Fallback xmlns="">
          <p:sp>
            <p:nvSpPr>
              <p:cNvPr id="22" name="Rectangle 21">
                <a:extLst>
                  <a:ext uri="{FF2B5EF4-FFF2-40B4-BE49-F238E27FC236}">
                    <a16:creationId xmlns:a16="http://schemas.microsoft.com/office/drawing/2014/main" id="{95C0BEEA-79E3-E999-04A3-05B2F1CBA69E}"/>
                  </a:ext>
                </a:extLst>
              </p:cNvPr>
              <p:cNvSpPr>
                <a:spLocks noRot="1" noChangeAspect="1" noMove="1" noResize="1" noEditPoints="1" noAdjustHandles="1" noChangeArrowheads="1" noChangeShapeType="1" noTextEdit="1"/>
              </p:cNvSpPr>
              <p:nvPr/>
            </p:nvSpPr>
            <p:spPr>
              <a:xfrm>
                <a:off x="1893712" y="6119388"/>
                <a:ext cx="394210" cy="584775"/>
              </a:xfrm>
              <a:prstGeom prst="rect">
                <a:avLst/>
              </a:prstGeom>
              <a:blipFill>
                <a:blip r:embed="rId5"/>
                <a:stretch>
                  <a:fillRect/>
                </a:stretch>
              </a:blipFill>
            </p:spPr>
            <p:txBody>
              <a:bodyPr/>
              <a:lstStyle/>
              <a:p>
                <a:r>
                  <a:rPr lang="en-US">
                    <a:noFill/>
                  </a:rPr>
                  <a:t> </a:t>
                </a:r>
              </a:p>
            </p:txBody>
          </p:sp>
        </mc:Fallback>
      </mc:AlternateContent>
      <p:sp>
        <p:nvSpPr>
          <p:cNvPr id="7" name="Content Placeholder 2">
            <a:extLst>
              <a:ext uri="{FF2B5EF4-FFF2-40B4-BE49-F238E27FC236}">
                <a16:creationId xmlns:a16="http://schemas.microsoft.com/office/drawing/2014/main" id="{EAA13D8E-0EDD-635F-54D0-2AECF42ACC37}"/>
              </a:ext>
            </a:extLst>
          </p:cNvPr>
          <p:cNvSpPr txBox="1">
            <a:spLocks/>
          </p:cNvSpPr>
          <p:nvPr/>
        </p:nvSpPr>
        <p:spPr>
          <a:xfrm>
            <a:off x="5115238" y="2164697"/>
            <a:ext cx="2391129" cy="41489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300" dirty="0"/>
              <a:t>0</a:t>
            </a:r>
          </a:p>
          <a:p>
            <a:pPr marL="0" indent="0">
              <a:buNone/>
            </a:pPr>
            <a:r>
              <a:rPr lang="en-US" sz="3300" dirty="0"/>
              <a:t>1  </a:t>
            </a:r>
          </a:p>
          <a:p>
            <a:pPr marL="0" indent="0">
              <a:buNone/>
            </a:pPr>
            <a:r>
              <a:rPr lang="en-US" sz="3300" dirty="0"/>
              <a:t>1</a:t>
            </a:r>
          </a:p>
          <a:p>
            <a:pPr marL="0" indent="0">
              <a:buNone/>
            </a:pPr>
            <a:r>
              <a:rPr lang="en-US" sz="3300" dirty="0"/>
              <a:t>0</a:t>
            </a:r>
          </a:p>
          <a:p>
            <a:pPr marL="0" indent="0">
              <a:buNone/>
            </a:pPr>
            <a:r>
              <a:rPr lang="en-US" sz="3300" dirty="0"/>
              <a:t>0</a:t>
            </a:r>
          </a:p>
          <a:p>
            <a:pPr marL="0" indent="0">
              <a:buNone/>
            </a:pPr>
            <a:r>
              <a:rPr lang="en-US" sz="3300" dirty="0"/>
              <a:t>1  </a:t>
            </a:r>
          </a:p>
          <a:p>
            <a:pPr marL="0" indent="0">
              <a:buNone/>
            </a:pPr>
            <a:r>
              <a:rPr lang="en-US" sz="3300" dirty="0"/>
              <a:t>0</a:t>
            </a:r>
          </a:p>
          <a:p>
            <a:pPr marL="0" indent="0">
              <a:buNone/>
            </a:pPr>
            <a:endParaRPr lang="en-US" sz="3300" dirty="0"/>
          </a:p>
        </p:txBody>
      </p:sp>
      <p:sp>
        <p:nvSpPr>
          <p:cNvPr id="9" name="Rectangle 8">
            <a:extLst>
              <a:ext uri="{FF2B5EF4-FFF2-40B4-BE49-F238E27FC236}">
                <a16:creationId xmlns:a16="http://schemas.microsoft.com/office/drawing/2014/main" id="{594280A1-EF1F-8BA7-ECE3-133868F18F6C}"/>
              </a:ext>
            </a:extLst>
          </p:cNvPr>
          <p:cNvSpPr/>
          <p:nvPr/>
        </p:nvSpPr>
        <p:spPr>
          <a:xfrm>
            <a:off x="5122891" y="2138219"/>
            <a:ext cx="394209" cy="4016925"/>
          </a:xfrm>
          <a:prstGeom prst="rect">
            <a:avLst/>
          </a:prstGeom>
          <a:noFill/>
          <a:ln w="571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CF756B99-0E16-557C-8480-0BEE5F8D7378}"/>
                  </a:ext>
                </a:extLst>
              </p:cNvPr>
              <p:cNvSpPr/>
              <p:nvPr/>
            </p:nvSpPr>
            <p:spPr>
              <a:xfrm>
                <a:off x="4545889" y="2078069"/>
                <a:ext cx="507896"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b="0" i="1" smtClean="0">
                          <a:solidFill>
                            <a:srgbClr val="C00000"/>
                          </a:solidFill>
                          <a:latin typeface="Cambria Math" panose="02040503050406030204" pitchFamily="18" charset="0"/>
                        </a:rPr>
                        <m:t>𝑏</m:t>
                      </m:r>
                    </m:oMath>
                  </m:oMathPara>
                </a14:m>
                <a:endParaRPr lang="en-US" dirty="0">
                  <a:solidFill>
                    <a:srgbClr val="C00000"/>
                  </a:solidFill>
                </a:endParaRPr>
              </a:p>
            </p:txBody>
          </p:sp>
        </mc:Choice>
        <mc:Fallback xmlns="">
          <p:sp>
            <p:nvSpPr>
              <p:cNvPr id="10" name="Rectangle 9">
                <a:extLst>
                  <a:ext uri="{FF2B5EF4-FFF2-40B4-BE49-F238E27FC236}">
                    <a16:creationId xmlns:a16="http://schemas.microsoft.com/office/drawing/2014/main" id="{CF756B99-0E16-557C-8480-0BEE5F8D7378}"/>
                  </a:ext>
                </a:extLst>
              </p:cNvPr>
              <p:cNvSpPr>
                <a:spLocks noRot="1" noChangeAspect="1" noMove="1" noResize="1" noEditPoints="1" noAdjustHandles="1" noChangeArrowheads="1" noChangeShapeType="1" noTextEdit="1"/>
              </p:cNvSpPr>
              <p:nvPr/>
            </p:nvSpPr>
            <p:spPr>
              <a:xfrm>
                <a:off x="4545889" y="2078069"/>
                <a:ext cx="507896" cy="584775"/>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9CD6CD58-5E2C-2CE3-DC7E-E559C8C2442D}"/>
                  </a:ext>
                </a:extLst>
              </p:cNvPr>
              <p:cNvSpPr/>
              <p:nvPr/>
            </p:nvSpPr>
            <p:spPr>
              <a:xfrm>
                <a:off x="375393" y="3854293"/>
                <a:ext cx="520271"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b="0" i="1" smtClean="0">
                          <a:solidFill>
                            <a:srgbClr val="C00000"/>
                          </a:solidFill>
                          <a:latin typeface="Cambria Math" panose="02040503050406030204" pitchFamily="18" charset="0"/>
                        </a:rPr>
                        <m:t>𝑛</m:t>
                      </m:r>
                    </m:oMath>
                  </m:oMathPara>
                </a14:m>
                <a:endParaRPr lang="en-US" sz="3200" dirty="0">
                  <a:solidFill>
                    <a:srgbClr val="C00000"/>
                  </a:solidFill>
                </a:endParaRPr>
              </a:p>
            </p:txBody>
          </p:sp>
        </mc:Choice>
        <mc:Fallback xmlns="">
          <p:sp>
            <p:nvSpPr>
              <p:cNvPr id="2" name="Rectangle 1">
                <a:extLst>
                  <a:ext uri="{FF2B5EF4-FFF2-40B4-BE49-F238E27FC236}">
                    <a16:creationId xmlns:a16="http://schemas.microsoft.com/office/drawing/2014/main" id="{9CD6CD58-5E2C-2CE3-DC7E-E559C8C2442D}"/>
                  </a:ext>
                </a:extLst>
              </p:cNvPr>
              <p:cNvSpPr>
                <a:spLocks noRot="1" noChangeAspect="1" noMove="1" noResize="1" noEditPoints="1" noAdjustHandles="1" noChangeArrowheads="1" noChangeShapeType="1" noTextEdit="1"/>
              </p:cNvSpPr>
              <p:nvPr/>
            </p:nvSpPr>
            <p:spPr>
              <a:xfrm>
                <a:off x="375393" y="3854293"/>
                <a:ext cx="520271" cy="584775"/>
              </a:xfrm>
              <a:prstGeom prst="rect">
                <a:avLst/>
              </a:prstGeom>
              <a:blipFill>
                <a:blip r:embed="rId7"/>
                <a:stretch>
                  <a:fillRect/>
                </a:stretch>
              </a:blipFill>
            </p:spPr>
            <p:txBody>
              <a:bodyPr/>
              <a:lstStyle/>
              <a:p>
                <a:r>
                  <a:rPr lang="en-US">
                    <a:noFill/>
                  </a:rPr>
                  <a:t> </a:t>
                </a:r>
              </a:p>
            </p:txBody>
          </p:sp>
        </mc:Fallback>
      </mc:AlternateContent>
      <p:pic>
        <p:nvPicPr>
          <p:cNvPr id="12" name="Picture 11">
            <a:extLst>
              <a:ext uri="{FF2B5EF4-FFF2-40B4-BE49-F238E27FC236}">
                <a16:creationId xmlns:a16="http://schemas.microsoft.com/office/drawing/2014/main" id="{E4A0020D-B90D-6D3E-AD7D-24473C4014A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838102" y="392621"/>
            <a:ext cx="1156352" cy="1462785"/>
          </a:xfrm>
          <a:prstGeom prst="rect">
            <a:avLst/>
          </a:prstGeom>
        </p:spPr>
      </p:pic>
      <p:pic>
        <p:nvPicPr>
          <p:cNvPr id="17" name="Picture 16">
            <a:extLst>
              <a:ext uri="{FF2B5EF4-FFF2-40B4-BE49-F238E27FC236}">
                <a16:creationId xmlns:a16="http://schemas.microsoft.com/office/drawing/2014/main" id="{BED2ADCB-DCE6-6B00-05DA-04FDA414C14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20249" y="1475184"/>
            <a:ext cx="725747" cy="543610"/>
          </a:xfrm>
          <a:prstGeom prst="rect">
            <a:avLst/>
          </a:prstGeom>
        </p:spPr>
      </p:pic>
      <p:pic>
        <p:nvPicPr>
          <p:cNvPr id="21" name="Picture 20">
            <a:extLst>
              <a:ext uri="{FF2B5EF4-FFF2-40B4-BE49-F238E27FC236}">
                <a16:creationId xmlns:a16="http://schemas.microsoft.com/office/drawing/2014/main" id="{7068EB89-DC5C-942E-F540-FE594878AE2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283556" y="795568"/>
            <a:ext cx="725747" cy="581176"/>
          </a:xfrm>
          <a:prstGeom prst="rect">
            <a:avLst/>
          </a:prstGeom>
        </p:spPr>
      </p:pic>
      <p:cxnSp>
        <p:nvCxnSpPr>
          <p:cNvPr id="24" name="Straight Arrow Connector 23">
            <a:extLst>
              <a:ext uri="{FF2B5EF4-FFF2-40B4-BE49-F238E27FC236}">
                <a16:creationId xmlns:a16="http://schemas.microsoft.com/office/drawing/2014/main" id="{B9ACCD1F-2A2D-C790-DCC0-DF25BC318FF8}"/>
              </a:ext>
            </a:extLst>
          </p:cNvPr>
          <p:cNvCxnSpPr>
            <a:cxnSpLocks/>
            <a:stCxn id="21" idx="2"/>
          </p:cNvCxnSpPr>
          <p:nvPr/>
        </p:nvCxnSpPr>
        <p:spPr>
          <a:xfrm>
            <a:off x="1646430" y="1376744"/>
            <a:ext cx="0" cy="6835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95D539DC-26A3-ACE5-4134-F65B7AB5D15F}"/>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881493" y="1433981"/>
            <a:ext cx="582213" cy="584813"/>
          </a:xfrm>
          <a:prstGeom prst="rect">
            <a:avLst/>
          </a:prstGeom>
        </p:spPr>
      </p:pic>
      <p:cxnSp>
        <p:nvCxnSpPr>
          <p:cNvPr id="37" name="Straight Arrow Connector 36">
            <a:extLst>
              <a:ext uri="{FF2B5EF4-FFF2-40B4-BE49-F238E27FC236}">
                <a16:creationId xmlns:a16="http://schemas.microsoft.com/office/drawing/2014/main" id="{D1A29F8C-58C5-7033-1BBE-04D4C108276A}"/>
              </a:ext>
            </a:extLst>
          </p:cNvPr>
          <p:cNvCxnSpPr>
            <a:cxnSpLocks/>
          </p:cNvCxnSpPr>
          <p:nvPr/>
        </p:nvCxnSpPr>
        <p:spPr>
          <a:xfrm>
            <a:off x="2463706" y="1376744"/>
            <a:ext cx="0" cy="6835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39" name="Picture 38">
            <a:extLst>
              <a:ext uri="{FF2B5EF4-FFF2-40B4-BE49-F238E27FC236}">
                <a16:creationId xmlns:a16="http://schemas.microsoft.com/office/drawing/2014/main" id="{79BBCA52-F394-A7EF-583A-174F24DA56A7}"/>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562403" y="1448147"/>
            <a:ext cx="584579" cy="584579"/>
          </a:xfrm>
          <a:prstGeom prst="rect">
            <a:avLst/>
          </a:prstGeom>
        </p:spPr>
      </p:pic>
      <p:pic>
        <p:nvPicPr>
          <p:cNvPr id="41" name="Picture 40">
            <a:extLst>
              <a:ext uri="{FF2B5EF4-FFF2-40B4-BE49-F238E27FC236}">
                <a16:creationId xmlns:a16="http://schemas.microsoft.com/office/drawing/2014/main" id="{03F69A6E-A1CB-2C28-136E-67B24DCCCB72}"/>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045919" y="684578"/>
            <a:ext cx="582210" cy="698652"/>
          </a:xfrm>
          <a:prstGeom prst="rect">
            <a:avLst/>
          </a:prstGeom>
        </p:spPr>
      </p:pic>
      <p:cxnSp>
        <p:nvCxnSpPr>
          <p:cNvPr id="42" name="Straight Arrow Connector 41">
            <a:extLst>
              <a:ext uri="{FF2B5EF4-FFF2-40B4-BE49-F238E27FC236}">
                <a16:creationId xmlns:a16="http://schemas.microsoft.com/office/drawing/2014/main" id="{B9B70264-99D7-755F-BEE3-4A2B2F3F412C}"/>
              </a:ext>
            </a:extLst>
          </p:cNvPr>
          <p:cNvCxnSpPr>
            <a:cxnSpLocks/>
          </p:cNvCxnSpPr>
          <p:nvPr/>
        </p:nvCxnSpPr>
        <p:spPr>
          <a:xfrm>
            <a:off x="3337024" y="1405212"/>
            <a:ext cx="0" cy="6835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63D049BA-8FB9-E372-6D13-9F3A9BE8C9D3}"/>
              </a:ext>
            </a:extLst>
          </p:cNvPr>
          <p:cNvSpPr/>
          <p:nvPr/>
        </p:nvSpPr>
        <p:spPr>
          <a:xfrm>
            <a:off x="1043345" y="2662844"/>
            <a:ext cx="834876" cy="1191449"/>
          </a:xfrm>
          <a:prstGeom prst="rect">
            <a:avLst/>
          </a:prstGeom>
          <a:noFill/>
          <a:ln w="38100">
            <a:solidFill>
              <a:srgbClr val="58DA9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8E1CF2A0-275F-C1EC-CEFD-446412B82941}"/>
              </a:ext>
            </a:extLst>
          </p:cNvPr>
          <p:cNvSpPr/>
          <p:nvPr/>
        </p:nvSpPr>
        <p:spPr>
          <a:xfrm>
            <a:off x="1033024" y="4974105"/>
            <a:ext cx="834876" cy="626595"/>
          </a:xfrm>
          <a:prstGeom prst="rect">
            <a:avLst/>
          </a:prstGeom>
          <a:noFill/>
          <a:ln w="38100">
            <a:solidFill>
              <a:srgbClr val="58DA9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077FDAEF-9497-A669-6B83-0F4184E22438}"/>
              </a:ext>
            </a:extLst>
          </p:cNvPr>
          <p:cNvSpPr/>
          <p:nvPr/>
        </p:nvSpPr>
        <p:spPr>
          <a:xfrm>
            <a:off x="2306699" y="2662844"/>
            <a:ext cx="316614" cy="1191449"/>
          </a:xfrm>
          <a:prstGeom prst="rect">
            <a:avLst/>
          </a:prstGeom>
          <a:noFill/>
          <a:ln w="38100">
            <a:solidFill>
              <a:srgbClr val="58DA9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FD3A5821-8A34-13D3-1CDA-FF12FA959683}"/>
              </a:ext>
            </a:extLst>
          </p:cNvPr>
          <p:cNvSpPr/>
          <p:nvPr/>
        </p:nvSpPr>
        <p:spPr>
          <a:xfrm>
            <a:off x="2262964" y="4982943"/>
            <a:ext cx="394210" cy="595725"/>
          </a:xfrm>
          <a:prstGeom prst="rect">
            <a:avLst/>
          </a:prstGeom>
          <a:noFill/>
          <a:ln w="38100">
            <a:solidFill>
              <a:srgbClr val="58DA9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37E11737-3CB6-6CF9-5F1A-465754EACEF3}"/>
              </a:ext>
            </a:extLst>
          </p:cNvPr>
          <p:cNvSpPr/>
          <p:nvPr/>
        </p:nvSpPr>
        <p:spPr>
          <a:xfrm>
            <a:off x="5164472" y="2662844"/>
            <a:ext cx="316614" cy="1191449"/>
          </a:xfrm>
          <a:prstGeom prst="rect">
            <a:avLst/>
          </a:prstGeom>
          <a:noFill/>
          <a:ln w="38100">
            <a:solidFill>
              <a:srgbClr val="58DA9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BF9DCDB-33AE-55C0-B58D-C712B835B87E}"/>
              </a:ext>
            </a:extLst>
          </p:cNvPr>
          <p:cNvSpPr/>
          <p:nvPr/>
        </p:nvSpPr>
        <p:spPr>
          <a:xfrm>
            <a:off x="5116240" y="4974105"/>
            <a:ext cx="394210" cy="595725"/>
          </a:xfrm>
          <a:prstGeom prst="rect">
            <a:avLst/>
          </a:prstGeom>
          <a:noFill/>
          <a:ln w="38100">
            <a:solidFill>
              <a:srgbClr val="58DA9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140E975-1E40-2E07-5F95-440115A7BE04}"/>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153781" y="2164697"/>
            <a:ext cx="5824714" cy="3883142"/>
          </a:xfrm>
          <a:prstGeom prst="rect">
            <a:avLst/>
          </a:prstGeom>
        </p:spPr>
      </p:pic>
    </p:spTree>
    <p:extLst>
      <p:ext uri="{BB962C8B-B14F-4D97-AF65-F5344CB8AC3E}">
        <p14:creationId xmlns:p14="http://schemas.microsoft.com/office/powerpoint/2010/main" val="3584311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7A83066-A670-3FFE-D4AF-379A108D0E14}"/>
              </a:ext>
            </a:extLst>
          </p:cNvPr>
          <p:cNvPicPr>
            <a:picLocks noChangeAspect="1"/>
          </p:cNvPicPr>
          <p:nvPr/>
        </p:nvPicPr>
        <p:blipFill>
          <a:blip r:embed="rId3"/>
          <a:stretch>
            <a:fillRect/>
          </a:stretch>
        </p:blipFill>
        <p:spPr>
          <a:xfrm>
            <a:off x="0" y="32860"/>
            <a:ext cx="12192000" cy="6792280"/>
          </a:xfrm>
          <a:prstGeom prst="rect">
            <a:avLst/>
          </a:prstGeom>
        </p:spPr>
      </p:pic>
    </p:spTree>
    <p:extLst>
      <p:ext uri="{BB962C8B-B14F-4D97-AF65-F5344CB8AC3E}">
        <p14:creationId xmlns:p14="http://schemas.microsoft.com/office/powerpoint/2010/main" val="15605392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A721DAA6-8928-33E6-C42F-75C7F20D2D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72601" y="692446"/>
            <a:ext cx="582210" cy="822488"/>
          </a:xfrm>
          <a:prstGeom prst="rect">
            <a:avLst/>
          </a:prstGeom>
        </p:spPr>
      </p:pic>
      <p:sp>
        <p:nvSpPr>
          <p:cNvPr id="16" name="Content Placeholder 2">
            <a:extLst>
              <a:ext uri="{FF2B5EF4-FFF2-40B4-BE49-F238E27FC236}">
                <a16:creationId xmlns:a16="http://schemas.microsoft.com/office/drawing/2014/main" id="{3FC17854-9262-1C16-296C-EE1E261DFBFF}"/>
              </a:ext>
            </a:extLst>
          </p:cNvPr>
          <p:cNvSpPr txBox="1">
            <a:spLocks/>
          </p:cNvSpPr>
          <p:nvPr/>
        </p:nvSpPr>
        <p:spPr>
          <a:xfrm>
            <a:off x="1043345" y="2148629"/>
            <a:ext cx="4127879" cy="434409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300" dirty="0"/>
              <a:t>1  1  0  1  0  1  </a:t>
            </a:r>
          </a:p>
          <a:p>
            <a:pPr marL="0" indent="0">
              <a:buNone/>
            </a:pPr>
            <a:r>
              <a:rPr lang="en-US" sz="3300" dirty="0"/>
              <a:t>0  1  1  1  0  0</a:t>
            </a:r>
          </a:p>
          <a:p>
            <a:pPr marL="0" indent="0">
              <a:buNone/>
            </a:pPr>
            <a:r>
              <a:rPr lang="en-US" sz="3300" dirty="0"/>
              <a:t>0  1  0  1  1  1  </a:t>
            </a:r>
          </a:p>
          <a:p>
            <a:pPr marL="0" indent="0">
              <a:buNone/>
            </a:pPr>
            <a:r>
              <a:rPr lang="en-US" sz="3300" dirty="0"/>
              <a:t>0  1  1  0  1  0</a:t>
            </a:r>
          </a:p>
          <a:p>
            <a:pPr marL="0" indent="0">
              <a:buNone/>
            </a:pPr>
            <a:r>
              <a:rPr lang="en-US" sz="3300" dirty="0"/>
              <a:t>1  0  1  1  1  1</a:t>
            </a:r>
          </a:p>
          <a:p>
            <a:pPr marL="0" indent="0">
              <a:buNone/>
            </a:pPr>
            <a:r>
              <a:rPr lang="en-US" sz="3300" dirty="0"/>
              <a:t>0  1  1  1  0  1</a:t>
            </a:r>
          </a:p>
          <a:p>
            <a:pPr marL="0" indent="0">
              <a:buNone/>
            </a:pPr>
            <a:r>
              <a:rPr lang="en-US" sz="3300" dirty="0"/>
              <a:t>0  0  1  0  1  1</a:t>
            </a:r>
          </a:p>
        </p:txBody>
      </p:sp>
      <p:sp>
        <p:nvSpPr>
          <p:cNvPr id="18" name="Rectangle 17">
            <a:extLst>
              <a:ext uri="{FF2B5EF4-FFF2-40B4-BE49-F238E27FC236}">
                <a16:creationId xmlns:a16="http://schemas.microsoft.com/office/drawing/2014/main" id="{746386E0-4237-1B33-6926-F380FE52AF7E}"/>
              </a:ext>
            </a:extLst>
          </p:cNvPr>
          <p:cNvSpPr/>
          <p:nvPr/>
        </p:nvSpPr>
        <p:spPr>
          <a:xfrm>
            <a:off x="962596" y="2148629"/>
            <a:ext cx="2600736" cy="4016925"/>
          </a:xfrm>
          <a:prstGeom prst="rect">
            <a:avLst/>
          </a:prstGeom>
          <a:noFill/>
          <a:ln w="571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Rectangle 18">
                <a:extLst>
                  <a:ext uri="{FF2B5EF4-FFF2-40B4-BE49-F238E27FC236}">
                    <a16:creationId xmlns:a16="http://schemas.microsoft.com/office/drawing/2014/main" id="{BC4E0330-8395-E19B-097D-0455CFC00BF1}"/>
                  </a:ext>
                </a:extLst>
              </p:cNvPr>
              <p:cNvSpPr/>
              <p:nvPr/>
            </p:nvSpPr>
            <p:spPr>
              <a:xfrm>
                <a:off x="356425" y="2059381"/>
                <a:ext cx="541367"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i="1" smtClean="0">
                          <a:solidFill>
                            <a:srgbClr val="C00000"/>
                          </a:solidFill>
                          <a:latin typeface="Cambria Math" panose="02040503050406030204" pitchFamily="18" charset="0"/>
                        </a:rPr>
                        <m:t>𝐴</m:t>
                      </m:r>
                    </m:oMath>
                  </m:oMathPara>
                </a14:m>
                <a:endParaRPr lang="en-US" dirty="0">
                  <a:solidFill>
                    <a:srgbClr val="C00000"/>
                  </a:solidFill>
                </a:endParaRPr>
              </a:p>
            </p:txBody>
          </p:sp>
        </mc:Choice>
        <mc:Fallback xmlns="">
          <p:sp>
            <p:nvSpPr>
              <p:cNvPr id="19" name="Rectangle 18">
                <a:extLst>
                  <a:ext uri="{FF2B5EF4-FFF2-40B4-BE49-F238E27FC236}">
                    <a16:creationId xmlns:a16="http://schemas.microsoft.com/office/drawing/2014/main" id="{BC4E0330-8395-E19B-097D-0455CFC00BF1}"/>
                  </a:ext>
                </a:extLst>
              </p:cNvPr>
              <p:cNvSpPr>
                <a:spLocks noRot="1" noChangeAspect="1" noMove="1" noResize="1" noEditPoints="1" noAdjustHandles="1" noChangeArrowheads="1" noChangeShapeType="1" noTextEdit="1"/>
              </p:cNvSpPr>
              <p:nvPr/>
            </p:nvSpPr>
            <p:spPr>
              <a:xfrm>
                <a:off x="356425" y="2059381"/>
                <a:ext cx="541367" cy="58477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95C0BEEA-79E3-E999-04A3-05B2F1CBA69E}"/>
                  </a:ext>
                </a:extLst>
              </p:cNvPr>
              <p:cNvSpPr/>
              <p:nvPr/>
            </p:nvSpPr>
            <p:spPr>
              <a:xfrm>
                <a:off x="1893712" y="6119388"/>
                <a:ext cx="394210" cy="58477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3200" b="0" i="1" smtClean="0">
                          <a:solidFill>
                            <a:srgbClr val="C00000"/>
                          </a:solidFill>
                          <a:latin typeface="Cambria Math" panose="02040503050406030204" pitchFamily="18" charset="0"/>
                        </a:rPr>
                        <m:t>𝑑</m:t>
                      </m:r>
                    </m:oMath>
                  </m:oMathPara>
                </a14:m>
                <a:endParaRPr lang="en-US" sz="3200" dirty="0">
                  <a:solidFill>
                    <a:srgbClr val="C00000"/>
                  </a:solidFill>
                </a:endParaRPr>
              </a:p>
            </p:txBody>
          </p:sp>
        </mc:Choice>
        <mc:Fallback xmlns="">
          <p:sp>
            <p:nvSpPr>
              <p:cNvPr id="22" name="Rectangle 21">
                <a:extLst>
                  <a:ext uri="{FF2B5EF4-FFF2-40B4-BE49-F238E27FC236}">
                    <a16:creationId xmlns:a16="http://schemas.microsoft.com/office/drawing/2014/main" id="{95C0BEEA-79E3-E999-04A3-05B2F1CBA69E}"/>
                  </a:ext>
                </a:extLst>
              </p:cNvPr>
              <p:cNvSpPr>
                <a:spLocks noRot="1" noChangeAspect="1" noMove="1" noResize="1" noEditPoints="1" noAdjustHandles="1" noChangeArrowheads="1" noChangeShapeType="1" noTextEdit="1"/>
              </p:cNvSpPr>
              <p:nvPr/>
            </p:nvSpPr>
            <p:spPr>
              <a:xfrm>
                <a:off x="1893712" y="6119388"/>
                <a:ext cx="394210" cy="584775"/>
              </a:xfrm>
              <a:prstGeom prst="rect">
                <a:avLst/>
              </a:prstGeom>
              <a:blipFill>
                <a:blip r:embed="rId5"/>
                <a:stretch>
                  <a:fillRect/>
                </a:stretch>
              </a:blipFill>
            </p:spPr>
            <p:txBody>
              <a:bodyPr/>
              <a:lstStyle/>
              <a:p>
                <a:r>
                  <a:rPr lang="en-US">
                    <a:noFill/>
                  </a:rPr>
                  <a:t> </a:t>
                </a:r>
              </a:p>
            </p:txBody>
          </p:sp>
        </mc:Fallback>
      </mc:AlternateContent>
      <p:sp>
        <p:nvSpPr>
          <p:cNvPr id="7" name="Content Placeholder 2">
            <a:extLst>
              <a:ext uri="{FF2B5EF4-FFF2-40B4-BE49-F238E27FC236}">
                <a16:creationId xmlns:a16="http://schemas.microsoft.com/office/drawing/2014/main" id="{EAA13D8E-0EDD-635F-54D0-2AECF42ACC37}"/>
              </a:ext>
            </a:extLst>
          </p:cNvPr>
          <p:cNvSpPr txBox="1">
            <a:spLocks/>
          </p:cNvSpPr>
          <p:nvPr/>
        </p:nvSpPr>
        <p:spPr>
          <a:xfrm>
            <a:off x="5115238" y="2164697"/>
            <a:ext cx="2391129" cy="41489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300" dirty="0"/>
              <a:t>0</a:t>
            </a:r>
          </a:p>
          <a:p>
            <a:pPr marL="0" indent="0">
              <a:buNone/>
            </a:pPr>
            <a:r>
              <a:rPr lang="en-US" sz="3300" dirty="0"/>
              <a:t>1  </a:t>
            </a:r>
          </a:p>
          <a:p>
            <a:pPr marL="0" indent="0">
              <a:buNone/>
            </a:pPr>
            <a:r>
              <a:rPr lang="en-US" sz="3300" dirty="0"/>
              <a:t>1</a:t>
            </a:r>
          </a:p>
          <a:p>
            <a:pPr marL="0" indent="0">
              <a:buNone/>
            </a:pPr>
            <a:r>
              <a:rPr lang="en-US" sz="3300" dirty="0"/>
              <a:t>0</a:t>
            </a:r>
          </a:p>
          <a:p>
            <a:pPr marL="0" indent="0">
              <a:buNone/>
            </a:pPr>
            <a:r>
              <a:rPr lang="en-US" sz="3300" dirty="0"/>
              <a:t>0</a:t>
            </a:r>
          </a:p>
          <a:p>
            <a:pPr marL="0" indent="0">
              <a:buNone/>
            </a:pPr>
            <a:r>
              <a:rPr lang="en-US" sz="3300" dirty="0"/>
              <a:t>1  </a:t>
            </a:r>
          </a:p>
          <a:p>
            <a:pPr marL="0" indent="0">
              <a:buNone/>
            </a:pPr>
            <a:r>
              <a:rPr lang="en-US" sz="3300" dirty="0"/>
              <a:t>0</a:t>
            </a:r>
          </a:p>
          <a:p>
            <a:pPr marL="0" indent="0">
              <a:buNone/>
            </a:pPr>
            <a:endParaRPr lang="en-US" sz="3300" dirty="0"/>
          </a:p>
        </p:txBody>
      </p:sp>
      <p:sp>
        <p:nvSpPr>
          <p:cNvPr id="9" name="Rectangle 8">
            <a:extLst>
              <a:ext uri="{FF2B5EF4-FFF2-40B4-BE49-F238E27FC236}">
                <a16:creationId xmlns:a16="http://schemas.microsoft.com/office/drawing/2014/main" id="{594280A1-EF1F-8BA7-ECE3-133868F18F6C}"/>
              </a:ext>
            </a:extLst>
          </p:cNvPr>
          <p:cNvSpPr/>
          <p:nvPr/>
        </p:nvSpPr>
        <p:spPr>
          <a:xfrm>
            <a:off x="5122891" y="2138219"/>
            <a:ext cx="394209" cy="4016925"/>
          </a:xfrm>
          <a:prstGeom prst="rect">
            <a:avLst/>
          </a:prstGeom>
          <a:noFill/>
          <a:ln w="571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CF756B99-0E16-557C-8480-0BEE5F8D7378}"/>
                  </a:ext>
                </a:extLst>
              </p:cNvPr>
              <p:cNvSpPr/>
              <p:nvPr/>
            </p:nvSpPr>
            <p:spPr>
              <a:xfrm>
                <a:off x="4545889" y="2078069"/>
                <a:ext cx="507896"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b="0" i="1" smtClean="0">
                          <a:solidFill>
                            <a:srgbClr val="C00000"/>
                          </a:solidFill>
                          <a:latin typeface="Cambria Math" panose="02040503050406030204" pitchFamily="18" charset="0"/>
                        </a:rPr>
                        <m:t>𝑏</m:t>
                      </m:r>
                    </m:oMath>
                  </m:oMathPara>
                </a14:m>
                <a:endParaRPr lang="en-US" dirty="0">
                  <a:solidFill>
                    <a:srgbClr val="C00000"/>
                  </a:solidFill>
                </a:endParaRPr>
              </a:p>
            </p:txBody>
          </p:sp>
        </mc:Choice>
        <mc:Fallback xmlns="">
          <p:sp>
            <p:nvSpPr>
              <p:cNvPr id="10" name="Rectangle 9">
                <a:extLst>
                  <a:ext uri="{FF2B5EF4-FFF2-40B4-BE49-F238E27FC236}">
                    <a16:creationId xmlns:a16="http://schemas.microsoft.com/office/drawing/2014/main" id="{CF756B99-0E16-557C-8480-0BEE5F8D7378}"/>
                  </a:ext>
                </a:extLst>
              </p:cNvPr>
              <p:cNvSpPr>
                <a:spLocks noRot="1" noChangeAspect="1" noMove="1" noResize="1" noEditPoints="1" noAdjustHandles="1" noChangeArrowheads="1" noChangeShapeType="1" noTextEdit="1"/>
              </p:cNvSpPr>
              <p:nvPr/>
            </p:nvSpPr>
            <p:spPr>
              <a:xfrm>
                <a:off x="4545889" y="2078069"/>
                <a:ext cx="507896" cy="584775"/>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9CD6CD58-5E2C-2CE3-DC7E-E559C8C2442D}"/>
                  </a:ext>
                </a:extLst>
              </p:cNvPr>
              <p:cNvSpPr/>
              <p:nvPr/>
            </p:nvSpPr>
            <p:spPr>
              <a:xfrm>
                <a:off x="375393" y="3854293"/>
                <a:ext cx="520271"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b="0" i="1" smtClean="0">
                          <a:solidFill>
                            <a:srgbClr val="C00000"/>
                          </a:solidFill>
                          <a:latin typeface="Cambria Math" panose="02040503050406030204" pitchFamily="18" charset="0"/>
                        </a:rPr>
                        <m:t>𝑛</m:t>
                      </m:r>
                    </m:oMath>
                  </m:oMathPara>
                </a14:m>
                <a:endParaRPr lang="en-US" sz="3200" dirty="0">
                  <a:solidFill>
                    <a:srgbClr val="C00000"/>
                  </a:solidFill>
                </a:endParaRPr>
              </a:p>
            </p:txBody>
          </p:sp>
        </mc:Choice>
        <mc:Fallback xmlns="">
          <p:sp>
            <p:nvSpPr>
              <p:cNvPr id="2" name="Rectangle 1">
                <a:extLst>
                  <a:ext uri="{FF2B5EF4-FFF2-40B4-BE49-F238E27FC236}">
                    <a16:creationId xmlns:a16="http://schemas.microsoft.com/office/drawing/2014/main" id="{9CD6CD58-5E2C-2CE3-DC7E-E559C8C2442D}"/>
                  </a:ext>
                </a:extLst>
              </p:cNvPr>
              <p:cNvSpPr>
                <a:spLocks noRot="1" noChangeAspect="1" noMove="1" noResize="1" noEditPoints="1" noAdjustHandles="1" noChangeArrowheads="1" noChangeShapeType="1" noTextEdit="1"/>
              </p:cNvSpPr>
              <p:nvPr/>
            </p:nvSpPr>
            <p:spPr>
              <a:xfrm>
                <a:off x="375393" y="3854293"/>
                <a:ext cx="520271" cy="584775"/>
              </a:xfrm>
              <a:prstGeom prst="rect">
                <a:avLst/>
              </a:prstGeom>
              <a:blipFill>
                <a:blip r:embed="rId7"/>
                <a:stretch>
                  <a:fillRect/>
                </a:stretch>
              </a:blipFill>
            </p:spPr>
            <p:txBody>
              <a:bodyPr/>
              <a:lstStyle/>
              <a:p>
                <a:r>
                  <a:rPr lang="en-US">
                    <a:noFill/>
                  </a:rPr>
                  <a:t> </a:t>
                </a:r>
              </a:p>
            </p:txBody>
          </p:sp>
        </mc:Fallback>
      </mc:AlternateContent>
      <p:pic>
        <p:nvPicPr>
          <p:cNvPr id="12" name="Picture 11">
            <a:extLst>
              <a:ext uri="{FF2B5EF4-FFF2-40B4-BE49-F238E27FC236}">
                <a16:creationId xmlns:a16="http://schemas.microsoft.com/office/drawing/2014/main" id="{E4A0020D-B90D-6D3E-AD7D-24473C4014A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838102" y="392621"/>
            <a:ext cx="1156352" cy="1462785"/>
          </a:xfrm>
          <a:prstGeom prst="rect">
            <a:avLst/>
          </a:prstGeom>
        </p:spPr>
      </p:pic>
      <p:pic>
        <p:nvPicPr>
          <p:cNvPr id="17" name="Picture 16">
            <a:extLst>
              <a:ext uri="{FF2B5EF4-FFF2-40B4-BE49-F238E27FC236}">
                <a16:creationId xmlns:a16="http://schemas.microsoft.com/office/drawing/2014/main" id="{BED2ADCB-DCE6-6B00-05DA-04FDA414C14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20249" y="1475184"/>
            <a:ext cx="725747" cy="543610"/>
          </a:xfrm>
          <a:prstGeom prst="rect">
            <a:avLst/>
          </a:prstGeom>
        </p:spPr>
      </p:pic>
      <p:pic>
        <p:nvPicPr>
          <p:cNvPr id="21" name="Picture 20">
            <a:extLst>
              <a:ext uri="{FF2B5EF4-FFF2-40B4-BE49-F238E27FC236}">
                <a16:creationId xmlns:a16="http://schemas.microsoft.com/office/drawing/2014/main" id="{7068EB89-DC5C-942E-F540-FE594878AE2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283556" y="795568"/>
            <a:ext cx="725747" cy="581176"/>
          </a:xfrm>
          <a:prstGeom prst="rect">
            <a:avLst/>
          </a:prstGeom>
        </p:spPr>
      </p:pic>
      <p:cxnSp>
        <p:nvCxnSpPr>
          <p:cNvPr id="24" name="Straight Arrow Connector 23">
            <a:extLst>
              <a:ext uri="{FF2B5EF4-FFF2-40B4-BE49-F238E27FC236}">
                <a16:creationId xmlns:a16="http://schemas.microsoft.com/office/drawing/2014/main" id="{B9ACCD1F-2A2D-C790-DCC0-DF25BC318FF8}"/>
              </a:ext>
            </a:extLst>
          </p:cNvPr>
          <p:cNvCxnSpPr>
            <a:cxnSpLocks/>
            <a:stCxn id="21" idx="2"/>
          </p:cNvCxnSpPr>
          <p:nvPr/>
        </p:nvCxnSpPr>
        <p:spPr>
          <a:xfrm>
            <a:off x="1646430" y="1376744"/>
            <a:ext cx="0" cy="6835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95D539DC-26A3-ACE5-4134-F65B7AB5D15F}"/>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881493" y="1433981"/>
            <a:ext cx="582213" cy="584813"/>
          </a:xfrm>
          <a:prstGeom prst="rect">
            <a:avLst/>
          </a:prstGeom>
        </p:spPr>
      </p:pic>
      <p:cxnSp>
        <p:nvCxnSpPr>
          <p:cNvPr id="37" name="Straight Arrow Connector 36">
            <a:extLst>
              <a:ext uri="{FF2B5EF4-FFF2-40B4-BE49-F238E27FC236}">
                <a16:creationId xmlns:a16="http://schemas.microsoft.com/office/drawing/2014/main" id="{D1A29F8C-58C5-7033-1BBE-04D4C108276A}"/>
              </a:ext>
            </a:extLst>
          </p:cNvPr>
          <p:cNvCxnSpPr>
            <a:cxnSpLocks/>
          </p:cNvCxnSpPr>
          <p:nvPr/>
        </p:nvCxnSpPr>
        <p:spPr>
          <a:xfrm>
            <a:off x="2463706" y="1376744"/>
            <a:ext cx="0" cy="6835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39" name="Picture 38">
            <a:extLst>
              <a:ext uri="{FF2B5EF4-FFF2-40B4-BE49-F238E27FC236}">
                <a16:creationId xmlns:a16="http://schemas.microsoft.com/office/drawing/2014/main" id="{79BBCA52-F394-A7EF-583A-174F24DA56A7}"/>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562403" y="1448147"/>
            <a:ext cx="584579" cy="584579"/>
          </a:xfrm>
          <a:prstGeom prst="rect">
            <a:avLst/>
          </a:prstGeom>
        </p:spPr>
      </p:pic>
      <p:pic>
        <p:nvPicPr>
          <p:cNvPr id="41" name="Picture 40">
            <a:extLst>
              <a:ext uri="{FF2B5EF4-FFF2-40B4-BE49-F238E27FC236}">
                <a16:creationId xmlns:a16="http://schemas.microsoft.com/office/drawing/2014/main" id="{03F69A6E-A1CB-2C28-136E-67B24DCCCB72}"/>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045919" y="684578"/>
            <a:ext cx="582210" cy="698652"/>
          </a:xfrm>
          <a:prstGeom prst="rect">
            <a:avLst/>
          </a:prstGeom>
        </p:spPr>
      </p:pic>
      <p:cxnSp>
        <p:nvCxnSpPr>
          <p:cNvPr id="42" name="Straight Arrow Connector 41">
            <a:extLst>
              <a:ext uri="{FF2B5EF4-FFF2-40B4-BE49-F238E27FC236}">
                <a16:creationId xmlns:a16="http://schemas.microsoft.com/office/drawing/2014/main" id="{B9B70264-99D7-755F-BEE3-4A2B2F3F412C}"/>
              </a:ext>
            </a:extLst>
          </p:cNvPr>
          <p:cNvCxnSpPr>
            <a:cxnSpLocks/>
          </p:cNvCxnSpPr>
          <p:nvPr/>
        </p:nvCxnSpPr>
        <p:spPr>
          <a:xfrm>
            <a:off x="3337024" y="1405212"/>
            <a:ext cx="0" cy="6835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0048DD8D-6DB5-B0BF-1B84-D79B3A5D29FA}"/>
              </a:ext>
            </a:extLst>
          </p:cNvPr>
          <p:cNvSpPr/>
          <p:nvPr/>
        </p:nvSpPr>
        <p:spPr>
          <a:xfrm>
            <a:off x="3737181" y="2164697"/>
            <a:ext cx="398585" cy="2032729"/>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CB2E8EF2-A410-0D18-A938-0090700097AD}"/>
                  </a:ext>
                </a:extLst>
              </p:cNvPr>
              <p:cNvSpPr/>
              <p:nvPr/>
            </p:nvSpPr>
            <p:spPr>
              <a:xfrm>
                <a:off x="3727213" y="2986826"/>
                <a:ext cx="367985" cy="58477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3200" i="1" smtClean="0">
                          <a:solidFill>
                            <a:srgbClr val="C00000"/>
                          </a:solidFill>
                          <a:latin typeface="Cambria Math" panose="02040503050406030204" pitchFamily="18" charset="0"/>
                        </a:rPr>
                        <m:t>𝑥</m:t>
                      </m:r>
                    </m:oMath>
                  </m:oMathPara>
                </a14:m>
                <a:endParaRPr lang="en-US" sz="3200" dirty="0">
                  <a:solidFill>
                    <a:srgbClr val="C00000"/>
                  </a:solidFill>
                </a:endParaRPr>
              </a:p>
            </p:txBody>
          </p:sp>
        </mc:Choice>
        <mc:Fallback xmlns="">
          <p:sp>
            <p:nvSpPr>
              <p:cNvPr id="4" name="Rectangle 3">
                <a:extLst>
                  <a:ext uri="{FF2B5EF4-FFF2-40B4-BE49-F238E27FC236}">
                    <a16:creationId xmlns:a16="http://schemas.microsoft.com/office/drawing/2014/main" id="{CB2E8EF2-A410-0D18-A938-0090700097AD}"/>
                  </a:ext>
                </a:extLst>
              </p:cNvPr>
              <p:cNvSpPr>
                <a:spLocks noRot="1" noChangeAspect="1" noMove="1" noResize="1" noEditPoints="1" noAdjustHandles="1" noChangeArrowheads="1" noChangeShapeType="1" noTextEdit="1"/>
              </p:cNvSpPr>
              <p:nvPr/>
            </p:nvSpPr>
            <p:spPr>
              <a:xfrm>
                <a:off x="3727213" y="2986826"/>
                <a:ext cx="367985" cy="584775"/>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FFF5CFF8-DB9E-CAA4-79C0-B1B5FFD6CA60}"/>
                  </a:ext>
                </a:extLst>
              </p:cNvPr>
              <p:cNvSpPr/>
              <p:nvPr/>
            </p:nvSpPr>
            <p:spPr>
              <a:xfrm>
                <a:off x="4194832" y="3902769"/>
                <a:ext cx="579005"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m:t>
                      </m:r>
                    </m:oMath>
                  </m:oMathPara>
                </a14:m>
                <a:endParaRPr lang="en-US" sz="3200" dirty="0">
                  <a:solidFill>
                    <a:schemeClr val="tx1"/>
                  </a:solidFill>
                </a:endParaRPr>
              </a:p>
            </p:txBody>
          </p:sp>
        </mc:Choice>
        <mc:Fallback xmlns="">
          <p:sp>
            <p:nvSpPr>
              <p:cNvPr id="6" name="Rectangle 5">
                <a:extLst>
                  <a:ext uri="{FF2B5EF4-FFF2-40B4-BE49-F238E27FC236}">
                    <a16:creationId xmlns:a16="http://schemas.microsoft.com/office/drawing/2014/main" id="{FFF5CFF8-DB9E-CAA4-79C0-B1B5FFD6CA60}"/>
                  </a:ext>
                </a:extLst>
              </p:cNvPr>
              <p:cNvSpPr>
                <a:spLocks noRot="1" noChangeAspect="1" noMove="1" noResize="1" noEditPoints="1" noAdjustHandles="1" noChangeArrowheads="1" noChangeShapeType="1" noTextEdit="1"/>
              </p:cNvSpPr>
              <p:nvPr/>
            </p:nvSpPr>
            <p:spPr>
              <a:xfrm>
                <a:off x="4194832" y="3902769"/>
                <a:ext cx="579005" cy="584775"/>
              </a:xfrm>
              <a:prstGeom prst="rect">
                <a:avLst/>
              </a:prstGeom>
              <a:blipFill>
                <a:blip r:embed="rId16"/>
                <a:stretch>
                  <a:fillRect/>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24BD9832-9CF4-CDE5-04C4-F2EA98473690}"/>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6153781" y="2164697"/>
            <a:ext cx="5824714" cy="3883142"/>
          </a:xfrm>
          <a:prstGeom prst="rect">
            <a:avLst/>
          </a:prstGeom>
        </p:spPr>
      </p:pic>
    </p:spTree>
    <p:extLst>
      <p:ext uri="{BB962C8B-B14F-4D97-AF65-F5344CB8AC3E}">
        <p14:creationId xmlns:p14="http://schemas.microsoft.com/office/powerpoint/2010/main" val="13215465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D8B645B-0CE0-122D-5263-72969E106C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31244" y="245097"/>
            <a:ext cx="7747686" cy="6367806"/>
          </a:xfrm>
          <a:prstGeom prst="rect">
            <a:avLst/>
          </a:prstGeom>
        </p:spPr>
      </p:pic>
    </p:spTree>
    <p:extLst>
      <p:ext uri="{BB962C8B-B14F-4D97-AF65-F5344CB8AC3E}">
        <p14:creationId xmlns:p14="http://schemas.microsoft.com/office/powerpoint/2010/main" val="9199445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8A3F667-2BB3-655B-A889-76927392B490}"/>
              </a:ext>
            </a:extLst>
          </p:cNvPr>
          <p:cNvPicPr>
            <a:picLocks noChangeAspect="1"/>
          </p:cNvPicPr>
          <p:nvPr/>
        </p:nvPicPr>
        <p:blipFill>
          <a:blip r:embed="rId2"/>
          <a:stretch>
            <a:fillRect/>
          </a:stretch>
        </p:blipFill>
        <p:spPr>
          <a:xfrm>
            <a:off x="1240607" y="910178"/>
            <a:ext cx="9258300" cy="5848350"/>
          </a:xfrm>
          <a:prstGeom prst="rect">
            <a:avLst/>
          </a:prstGeom>
        </p:spPr>
      </p:pic>
      <p:pic>
        <p:nvPicPr>
          <p:cNvPr id="7" name="Picture 6">
            <a:extLst>
              <a:ext uri="{FF2B5EF4-FFF2-40B4-BE49-F238E27FC236}">
                <a16:creationId xmlns:a16="http://schemas.microsoft.com/office/drawing/2014/main" id="{B4815F29-9B75-DF67-931D-929A6CA8770D}"/>
              </a:ext>
            </a:extLst>
          </p:cNvPr>
          <p:cNvPicPr>
            <a:picLocks noChangeAspect="1"/>
          </p:cNvPicPr>
          <p:nvPr/>
        </p:nvPicPr>
        <p:blipFill>
          <a:blip r:embed="rId3"/>
          <a:stretch>
            <a:fillRect/>
          </a:stretch>
        </p:blipFill>
        <p:spPr>
          <a:xfrm>
            <a:off x="10725150" y="6458685"/>
            <a:ext cx="1162050" cy="200025"/>
          </a:xfrm>
          <a:prstGeom prst="rect">
            <a:avLst/>
          </a:prstGeom>
        </p:spPr>
      </p:pic>
      <p:sp>
        <p:nvSpPr>
          <p:cNvPr id="9" name="TextBox 8">
            <a:extLst>
              <a:ext uri="{FF2B5EF4-FFF2-40B4-BE49-F238E27FC236}">
                <a16:creationId xmlns:a16="http://schemas.microsoft.com/office/drawing/2014/main" id="{5E331EE7-B6CB-FD6F-A5F5-4ECB72F36A52}"/>
              </a:ext>
            </a:extLst>
          </p:cNvPr>
          <p:cNvSpPr txBox="1"/>
          <p:nvPr/>
        </p:nvSpPr>
        <p:spPr>
          <a:xfrm>
            <a:off x="1118058" y="199290"/>
            <a:ext cx="10316655" cy="769441"/>
          </a:xfrm>
          <a:prstGeom prst="rect">
            <a:avLst/>
          </a:prstGeom>
          <a:noFill/>
        </p:spPr>
        <p:txBody>
          <a:bodyPr wrap="square">
            <a:spAutoFit/>
          </a:bodyPr>
          <a:lstStyle/>
          <a:p>
            <a:r>
              <a:rPr lang="en-US" sz="4400" dirty="0">
                <a:solidFill>
                  <a:srgbClr val="0070C0"/>
                </a:solidFill>
                <a:latin typeface="+mj-lt"/>
                <a:ea typeface="Calibri Light" panose="020F0302020204030204" pitchFamily="34" charset="0"/>
                <a:cs typeface="Calibri Light" panose="020F0302020204030204" pitchFamily="34" charset="0"/>
              </a:rPr>
              <a:t>Google</a:t>
            </a:r>
            <a:r>
              <a:rPr lang="en-US" sz="4400" dirty="0">
                <a:solidFill>
                  <a:srgbClr val="0070C0"/>
                </a:solidFill>
                <a:latin typeface="+mj-lt"/>
              </a:rPr>
              <a:t> Ad Revenue (2001-2021, billion USD)</a:t>
            </a:r>
          </a:p>
        </p:txBody>
      </p:sp>
      <p:pic>
        <p:nvPicPr>
          <p:cNvPr id="11" name="Picture 10">
            <a:extLst>
              <a:ext uri="{FF2B5EF4-FFF2-40B4-BE49-F238E27FC236}">
                <a16:creationId xmlns:a16="http://schemas.microsoft.com/office/drawing/2014/main" id="{7B1DBDAD-2720-1124-5DD1-0E2D7B1B185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73897" y="1556295"/>
            <a:ext cx="3171825" cy="1438275"/>
          </a:xfrm>
          <a:prstGeom prst="rect">
            <a:avLst/>
          </a:prstGeom>
        </p:spPr>
      </p:pic>
    </p:spTree>
    <p:extLst>
      <p:ext uri="{BB962C8B-B14F-4D97-AF65-F5344CB8AC3E}">
        <p14:creationId xmlns:p14="http://schemas.microsoft.com/office/powerpoint/2010/main" val="27374042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val 6">
            <a:extLst>
              <a:ext uri="{FF2B5EF4-FFF2-40B4-BE49-F238E27FC236}">
                <a16:creationId xmlns:a16="http://schemas.microsoft.com/office/drawing/2014/main" id="{C89A3A93-1D57-E930-97D0-6A6113CBDB87}"/>
              </a:ext>
            </a:extLst>
          </p:cNvPr>
          <p:cNvSpPr/>
          <p:nvPr/>
        </p:nvSpPr>
        <p:spPr>
          <a:xfrm>
            <a:off x="2460812" y="304800"/>
            <a:ext cx="7270376" cy="6248400"/>
          </a:xfrm>
          <a:prstGeom prst="ellipse">
            <a:avLst/>
          </a:prstGeom>
          <a:solidFill>
            <a:schemeClr val="accent3">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3200" dirty="0">
                <a:solidFill>
                  <a:schemeClr val="tx1"/>
                </a:solidFill>
              </a:rPr>
              <a:t>Modern Data Science</a:t>
            </a:r>
          </a:p>
        </p:txBody>
      </p:sp>
      <p:sp>
        <p:nvSpPr>
          <p:cNvPr id="9" name="Oval 8">
            <a:extLst>
              <a:ext uri="{FF2B5EF4-FFF2-40B4-BE49-F238E27FC236}">
                <a16:creationId xmlns:a16="http://schemas.microsoft.com/office/drawing/2014/main" id="{C84E3205-D53F-D5A7-825D-D30B9F8D1312}"/>
              </a:ext>
            </a:extLst>
          </p:cNvPr>
          <p:cNvSpPr/>
          <p:nvPr/>
        </p:nvSpPr>
        <p:spPr>
          <a:xfrm>
            <a:off x="3442447" y="3327166"/>
            <a:ext cx="2653553" cy="2644588"/>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Sublinear Algorithms for Processing Big Data</a:t>
            </a:r>
          </a:p>
        </p:txBody>
      </p:sp>
      <p:sp>
        <p:nvSpPr>
          <p:cNvPr id="8" name="Oval 7">
            <a:extLst>
              <a:ext uri="{FF2B5EF4-FFF2-40B4-BE49-F238E27FC236}">
                <a16:creationId xmlns:a16="http://schemas.microsoft.com/office/drawing/2014/main" id="{D1839F39-1855-84A0-A54C-649EEE4E932B}"/>
              </a:ext>
            </a:extLst>
          </p:cNvPr>
          <p:cNvSpPr/>
          <p:nvPr/>
        </p:nvSpPr>
        <p:spPr>
          <a:xfrm>
            <a:off x="4843181" y="1781315"/>
            <a:ext cx="2653553" cy="2644588"/>
          </a:xfrm>
          <a:prstGeom prst="ellipse">
            <a:avLst/>
          </a:prstGeom>
          <a:solidFill>
            <a:srgbClr val="58DA9F">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New Tools for Classical Data Science</a:t>
            </a:r>
          </a:p>
        </p:txBody>
      </p:sp>
      <p:sp>
        <p:nvSpPr>
          <p:cNvPr id="10" name="Oval 9">
            <a:extLst>
              <a:ext uri="{FF2B5EF4-FFF2-40B4-BE49-F238E27FC236}">
                <a16:creationId xmlns:a16="http://schemas.microsoft.com/office/drawing/2014/main" id="{927728E0-09C7-FF97-C684-63AAF4CB32B2}"/>
              </a:ext>
            </a:extLst>
          </p:cNvPr>
          <p:cNvSpPr/>
          <p:nvPr/>
        </p:nvSpPr>
        <p:spPr>
          <a:xfrm>
            <a:off x="5750858" y="3617889"/>
            <a:ext cx="2653553" cy="2644588"/>
          </a:xfrm>
          <a:prstGeom prst="ellipse">
            <a:avLst/>
          </a:prstGeom>
          <a:solidFill>
            <a:srgbClr val="F1685D">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Security and Privacy for Data Science</a:t>
            </a:r>
          </a:p>
        </p:txBody>
      </p:sp>
    </p:spTree>
    <p:extLst>
      <p:ext uri="{BB962C8B-B14F-4D97-AF65-F5344CB8AC3E}">
        <p14:creationId xmlns:p14="http://schemas.microsoft.com/office/powerpoint/2010/main" val="27598961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chemeClr val="accent1"/>
                </a:solidFill>
              </a:rPr>
              <a:t>Evolving Demands</a:t>
            </a:r>
          </a:p>
        </p:txBody>
      </p:sp>
      <p:sp>
        <p:nvSpPr>
          <p:cNvPr id="6" name="Rectangle 5">
            <a:extLst>
              <a:ext uri="{FF2B5EF4-FFF2-40B4-BE49-F238E27FC236}">
                <a16:creationId xmlns:a16="http://schemas.microsoft.com/office/drawing/2014/main" id="{ADE29DC0-5F55-4C0F-9250-42464CEC0C31}"/>
              </a:ext>
            </a:extLst>
          </p:cNvPr>
          <p:cNvSpPr/>
          <p:nvPr/>
        </p:nvSpPr>
        <p:spPr>
          <a:xfrm>
            <a:off x="681318" y="1785331"/>
            <a:ext cx="9807387" cy="2554545"/>
          </a:xfrm>
          <a:prstGeom prst="rect">
            <a:avLst/>
          </a:prstGeom>
        </p:spPr>
        <p:txBody>
          <a:bodyPr wrap="square">
            <a:spAutoFit/>
          </a:bodyPr>
          <a:lstStyle/>
          <a:p>
            <a:pPr marL="457200" indent="-457200">
              <a:buFont typeface="Arial" panose="020B0604020202020204" pitchFamily="34" charset="0"/>
              <a:buChar char="•"/>
            </a:pPr>
            <a:r>
              <a:rPr lang="en-US" sz="3200" dirty="0"/>
              <a:t>Sublinear-time or sublinear-space algorithms</a:t>
            </a:r>
          </a:p>
          <a:p>
            <a:pPr marL="457200" indent="-457200">
              <a:buFont typeface="Arial" panose="020B0604020202020204" pitchFamily="34" charset="0"/>
              <a:buChar char="•"/>
            </a:pPr>
            <a:r>
              <a:rPr lang="en-US" sz="3200" dirty="0"/>
              <a:t>Incorporation of advice</a:t>
            </a:r>
          </a:p>
          <a:p>
            <a:pPr marL="457200" indent="-457200">
              <a:buFont typeface="Arial" panose="020B0604020202020204" pitchFamily="34" charset="0"/>
              <a:buChar char="•"/>
            </a:pPr>
            <a:r>
              <a:rPr lang="en-US" sz="3200" dirty="0"/>
              <a:t>Security and privacy</a:t>
            </a:r>
          </a:p>
          <a:p>
            <a:pPr marL="457200" indent="-457200">
              <a:buFont typeface="Arial" panose="020B0604020202020204" pitchFamily="34" charset="0"/>
              <a:buChar char="•"/>
            </a:pPr>
            <a:r>
              <a:rPr lang="en-US" sz="3200" dirty="0"/>
              <a:t>Robustness to noise or adversarial input</a:t>
            </a:r>
          </a:p>
          <a:p>
            <a:pPr marL="457200" indent="-457200">
              <a:buFont typeface="Arial" panose="020B0604020202020204" pitchFamily="34" charset="0"/>
              <a:buChar char="•"/>
            </a:pPr>
            <a:r>
              <a:rPr lang="en-US" sz="3200" dirty="0"/>
              <a:t>Ability to handle time-sensitive data</a:t>
            </a:r>
          </a:p>
        </p:txBody>
      </p:sp>
      <p:pic>
        <p:nvPicPr>
          <p:cNvPr id="7" name="Picture 6">
            <a:extLst>
              <a:ext uri="{FF2B5EF4-FFF2-40B4-BE49-F238E27FC236}">
                <a16:creationId xmlns:a16="http://schemas.microsoft.com/office/drawing/2014/main" id="{90DFBF2B-C8E8-B326-AAB8-A47796448E85}"/>
              </a:ext>
            </a:extLst>
          </p:cNvPr>
          <p:cNvPicPr>
            <a:picLocks noChangeAspect="1"/>
          </p:cNvPicPr>
          <p:nvPr/>
        </p:nvPicPr>
        <p:blipFill>
          <a:blip r:embed="rId3"/>
          <a:stretch>
            <a:fillRect/>
          </a:stretch>
        </p:blipFill>
        <p:spPr>
          <a:xfrm>
            <a:off x="7822096" y="3109045"/>
            <a:ext cx="4247322" cy="3647700"/>
          </a:xfrm>
          <a:prstGeom prst="rect">
            <a:avLst/>
          </a:prstGeom>
        </p:spPr>
      </p:pic>
    </p:spTree>
    <p:extLst>
      <p:ext uri="{BB962C8B-B14F-4D97-AF65-F5344CB8AC3E}">
        <p14:creationId xmlns:p14="http://schemas.microsoft.com/office/powerpoint/2010/main" val="7591155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a:xfrm>
            <a:off x="2009087" y="2153750"/>
            <a:ext cx="8173825" cy="2550500"/>
          </a:xfrm>
        </p:spPr>
        <p:txBody>
          <a:bodyPr>
            <a:normAutofit/>
          </a:bodyPr>
          <a:lstStyle/>
          <a:p>
            <a:pPr algn="ctr"/>
            <a:r>
              <a:rPr lang="en-US" sz="5400" dirty="0">
                <a:solidFill>
                  <a:schemeClr val="accent1"/>
                </a:solidFill>
              </a:rPr>
              <a:t>New Tools for Classical Data Science</a:t>
            </a:r>
          </a:p>
        </p:txBody>
      </p:sp>
    </p:spTree>
    <p:extLst>
      <p:ext uri="{BB962C8B-B14F-4D97-AF65-F5344CB8AC3E}">
        <p14:creationId xmlns:p14="http://schemas.microsoft.com/office/powerpoint/2010/main" val="37452294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chemeClr val="accent1"/>
                </a:solidFill>
              </a:rPr>
              <a:t>Evolving Demands</a:t>
            </a:r>
          </a:p>
        </p:txBody>
      </p:sp>
      <p:sp>
        <p:nvSpPr>
          <p:cNvPr id="6" name="Rectangle 5">
            <a:extLst>
              <a:ext uri="{FF2B5EF4-FFF2-40B4-BE49-F238E27FC236}">
                <a16:creationId xmlns:a16="http://schemas.microsoft.com/office/drawing/2014/main" id="{ADE29DC0-5F55-4C0F-9250-42464CEC0C31}"/>
              </a:ext>
            </a:extLst>
          </p:cNvPr>
          <p:cNvSpPr/>
          <p:nvPr/>
        </p:nvSpPr>
        <p:spPr>
          <a:xfrm>
            <a:off x="681318" y="1785331"/>
            <a:ext cx="9807387" cy="2554545"/>
          </a:xfrm>
          <a:prstGeom prst="rect">
            <a:avLst/>
          </a:prstGeom>
        </p:spPr>
        <p:txBody>
          <a:bodyPr wrap="square">
            <a:spAutoFit/>
          </a:bodyPr>
          <a:lstStyle/>
          <a:p>
            <a:pPr marL="457200" indent="-457200">
              <a:buFont typeface="Arial" panose="020B0604020202020204" pitchFamily="34" charset="0"/>
              <a:buChar char="•"/>
            </a:pPr>
            <a:r>
              <a:rPr lang="en-US" sz="3200" dirty="0">
                <a:solidFill>
                  <a:srgbClr val="C00000"/>
                </a:solidFill>
              </a:rPr>
              <a:t>Sublinear-time or sublinear-space algorithms</a:t>
            </a:r>
          </a:p>
          <a:p>
            <a:pPr marL="457200" indent="-457200">
              <a:buFont typeface="Arial" panose="020B0604020202020204" pitchFamily="34" charset="0"/>
              <a:buChar char="•"/>
            </a:pPr>
            <a:r>
              <a:rPr lang="en-US" sz="3200" dirty="0"/>
              <a:t>Incorporation of advice</a:t>
            </a:r>
          </a:p>
          <a:p>
            <a:pPr marL="457200" indent="-457200">
              <a:buFont typeface="Arial" panose="020B0604020202020204" pitchFamily="34" charset="0"/>
              <a:buChar char="•"/>
            </a:pPr>
            <a:r>
              <a:rPr lang="en-US" sz="3200" dirty="0"/>
              <a:t>Security and privacy</a:t>
            </a:r>
          </a:p>
          <a:p>
            <a:pPr marL="457200" indent="-457200">
              <a:buFont typeface="Arial" panose="020B0604020202020204" pitchFamily="34" charset="0"/>
              <a:buChar char="•"/>
            </a:pPr>
            <a:r>
              <a:rPr lang="en-US" sz="3200" dirty="0"/>
              <a:t>Robustness to noise or adversarial input</a:t>
            </a:r>
          </a:p>
          <a:p>
            <a:pPr marL="457200" indent="-457200">
              <a:buFont typeface="Arial" panose="020B0604020202020204" pitchFamily="34" charset="0"/>
              <a:buChar char="•"/>
            </a:pPr>
            <a:r>
              <a:rPr lang="en-US" sz="3200" dirty="0"/>
              <a:t>Ability to handle time-sensitive data</a:t>
            </a:r>
          </a:p>
        </p:txBody>
      </p:sp>
      <p:pic>
        <p:nvPicPr>
          <p:cNvPr id="4" name="Picture 3">
            <a:extLst>
              <a:ext uri="{FF2B5EF4-FFF2-40B4-BE49-F238E27FC236}">
                <a16:creationId xmlns:a16="http://schemas.microsoft.com/office/drawing/2014/main" id="{100D9054-FA3F-52DE-DB4E-65B45B89B9B5}"/>
              </a:ext>
            </a:extLst>
          </p:cNvPr>
          <p:cNvPicPr>
            <a:picLocks noChangeAspect="1"/>
          </p:cNvPicPr>
          <p:nvPr/>
        </p:nvPicPr>
        <p:blipFill>
          <a:blip r:embed="rId3"/>
          <a:stretch>
            <a:fillRect/>
          </a:stretch>
        </p:blipFill>
        <p:spPr>
          <a:xfrm>
            <a:off x="7822096" y="3109045"/>
            <a:ext cx="4247322" cy="3647700"/>
          </a:xfrm>
          <a:prstGeom prst="rect">
            <a:avLst/>
          </a:prstGeom>
        </p:spPr>
      </p:pic>
    </p:spTree>
    <p:extLst>
      <p:ext uri="{BB962C8B-B14F-4D97-AF65-F5344CB8AC3E}">
        <p14:creationId xmlns:p14="http://schemas.microsoft.com/office/powerpoint/2010/main" val="40370116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60B2D6D-0486-0D95-97DB-A340DA51AF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1" y="188258"/>
            <a:ext cx="5522260" cy="4141695"/>
          </a:xfrm>
          <a:prstGeom prst="rect">
            <a:avLst/>
          </a:prstGeom>
        </p:spPr>
      </p:pic>
      <p:pic>
        <p:nvPicPr>
          <p:cNvPr id="13" name="Picture 12">
            <a:extLst>
              <a:ext uri="{FF2B5EF4-FFF2-40B4-BE49-F238E27FC236}">
                <a16:creationId xmlns:a16="http://schemas.microsoft.com/office/drawing/2014/main" id="{E13A2E71-6589-1B61-6C35-37753D785C7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79484" y="40575"/>
            <a:ext cx="5588373" cy="3845762"/>
          </a:xfrm>
          <a:prstGeom prst="rect">
            <a:avLst/>
          </a:prstGeom>
        </p:spPr>
      </p:pic>
      <p:sp>
        <p:nvSpPr>
          <p:cNvPr id="14" name="TextBox 13">
            <a:extLst>
              <a:ext uri="{FF2B5EF4-FFF2-40B4-BE49-F238E27FC236}">
                <a16:creationId xmlns:a16="http://schemas.microsoft.com/office/drawing/2014/main" id="{88EE8040-4FB0-B7AF-8DD0-2BDE6C66D354}"/>
              </a:ext>
            </a:extLst>
          </p:cNvPr>
          <p:cNvSpPr txBox="1"/>
          <p:nvPr/>
        </p:nvSpPr>
        <p:spPr>
          <a:xfrm>
            <a:off x="10174941" y="3900648"/>
            <a:ext cx="1864658" cy="830997"/>
          </a:xfrm>
          <a:prstGeom prst="rect">
            <a:avLst/>
          </a:prstGeom>
          <a:noFill/>
        </p:spPr>
        <p:txBody>
          <a:bodyPr wrap="square" rtlCol="0">
            <a:spAutoFit/>
          </a:bodyPr>
          <a:lstStyle/>
          <a:p>
            <a:r>
              <a:rPr lang="en-US" sz="2400" dirty="0"/>
              <a:t>330 billion daily e-mails</a:t>
            </a:r>
          </a:p>
        </p:txBody>
      </p:sp>
      <p:sp>
        <p:nvSpPr>
          <p:cNvPr id="15" name="TextBox 14">
            <a:extLst>
              <a:ext uri="{FF2B5EF4-FFF2-40B4-BE49-F238E27FC236}">
                <a16:creationId xmlns:a16="http://schemas.microsoft.com/office/drawing/2014/main" id="{9406C890-B4AC-5F03-29C9-AAEC8A3542EC}"/>
              </a:ext>
            </a:extLst>
          </p:cNvPr>
          <p:cNvSpPr txBox="1"/>
          <p:nvPr/>
        </p:nvSpPr>
        <p:spPr>
          <a:xfrm>
            <a:off x="10174941" y="5321594"/>
            <a:ext cx="1864658" cy="1200329"/>
          </a:xfrm>
          <a:prstGeom prst="rect">
            <a:avLst/>
          </a:prstGeom>
          <a:noFill/>
        </p:spPr>
        <p:txBody>
          <a:bodyPr wrap="square" rtlCol="0">
            <a:spAutoFit/>
          </a:bodyPr>
          <a:lstStyle/>
          <a:p>
            <a:r>
              <a:rPr lang="en-US" sz="2400" dirty="0"/>
              <a:t>8.5 billion daily Google searches</a:t>
            </a:r>
          </a:p>
        </p:txBody>
      </p:sp>
      <p:sp>
        <p:nvSpPr>
          <p:cNvPr id="16" name="TextBox 15">
            <a:extLst>
              <a:ext uri="{FF2B5EF4-FFF2-40B4-BE49-F238E27FC236}">
                <a16:creationId xmlns:a16="http://schemas.microsoft.com/office/drawing/2014/main" id="{DF803179-F9DB-ECAD-C97B-5C4D7DB8A8F5}"/>
              </a:ext>
            </a:extLst>
          </p:cNvPr>
          <p:cNvSpPr txBox="1"/>
          <p:nvPr/>
        </p:nvSpPr>
        <p:spPr>
          <a:xfrm>
            <a:off x="493060" y="4751293"/>
            <a:ext cx="1864658" cy="1200329"/>
          </a:xfrm>
          <a:prstGeom prst="rect">
            <a:avLst/>
          </a:prstGeom>
          <a:noFill/>
        </p:spPr>
        <p:txBody>
          <a:bodyPr wrap="square" rtlCol="0">
            <a:spAutoFit/>
          </a:bodyPr>
          <a:lstStyle/>
          <a:p>
            <a:r>
              <a:rPr lang="en-US" sz="2400" dirty="0"/>
              <a:t>3 billion monthly active users</a:t>
            </a:r>
          </a:p>
        </p:txBody>
      </p:sp>
      <p:pic>
        <p:nvPicPr>
          <p:cNvPr id="3" name="Picture 2">
            <a:extLst>
              <a:ext uri="{FF2B5EF4-FFF2-40B4-BE49-F238E27FC236}">
                <a16:creationId xmlns:a16="http://schemas.microsoft.com/office/drawing/2014/main" id="{804C4EE7-7C25-D097-54D9-CDF05558F130}"/>
              </a:ext>
            </a:extLst>
          </p:cNvPr>
          <p:cNvPicPr>
            <a:picLocks noChangeAspect="1"/>
          </p:cNvPicPr>
          <p:nvPr/>
        </p:nvPicPr>
        <p:blipFill>
          <a:blip r:embed="rId5"/>
          <a:stretch>
            <a:fillRect/>
          </a:stretch>
        </p:blipFill>
        <p:spPr>
          <a:xfrm>
            <a:off x="2468156" y="3886337"/>
            <a:ext cx="6741832" cy="2870515"/>
          </a:xfrm>
          <a:prstGeom prst="rect">
            <a:avLst/>
          </a:prstGeom>
        </p:spPr>
      </p:pic>
      <p:sp>
        <p:nvSpPr>
          <p:cNvPr id="2" name="Oval 1">
            <a:extLst>
              <a:ext uri="{FF2B5EF4-FFF2-40B4-BE49-F238E27FC236}">
                <a16:creationId xmlns:a16="http://schemas.microsoft.com/office/drawing/2014/main" id="{782F42ED-29ED-A183-D11B-153C8E12809A}"/>
              </a:ext>
            </a:extLst>
          </p:cNvPr>
          <p:cNvSpPr/>
          <p:nvPr/>
        </p:nvSpPr>
        <p:spPr>
          <a:xfrm>
            <a:off x="306184" y="4630842"/>
            <a:ext cx="2008190" cy="1441229"/>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544F0442-0414-E4F3-CD85-B1B603CF0EB4}"/>
              </a:ext>
            </a:extLst>
          </p:cNvPr>
          <p:cNvCxnSpPr>
            <a:cxnSpLocks/>
            <a:stCxn id="2" idx="0"/>
          </p:cNvCxnSpPr>
          <p:nvPr/>
        </p:nvCxnSpPr>
        <p:spPr>
          <a:xfrm flipV="1">
            <a:off x="1310279" y="4149627"/>
            <a:ext cx="0" cy="48121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13357995-C405-729D-913E-88B3674AA7F8}"/>
              </a:ext>
            </a:extLst>
          </p:cNvPr>
          <p:cNvSpPr/>
          <p:nvPr/>
        </p:nvSpPr>
        <p:spPr>
          <a:xfrm>
            <a:off x="9877626" y="5231007"/>
            <a:ext cx="2008190" cy="1441229"/>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8C470227-30A0-6AB1-004D-CACF81ECDB4B}"/>
              </a:ext>
            </a:extLst>
          </p:cNvPr>
          <p:cNvCxnSpPr>
            <a:cxnSpLocks/>
            <a:stCxn id="10" idx="2"/>
          </p:cNvCxnSpPr>
          <p:nvPr/>
        </p:nvCxnSpPr>
        <p:spPr>
          <a:xfrm flipH="1">
            <a:off x="9209988" y="5951622"/>
            <a:ext cx="667638"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DDB24F3B-87F4-C25F-29D3-569268712B14}"/>
              </a:ext>
            </a:extLst>
          </p:cNvPr>
          <p:cNvSpPr/>
          <p:nvPr/>
        </p:nvSpPr>
        <p:spPr>
          <a:xfrm>
            <a:off x="10013771" y="3776112"/>
            <a:ext cx="2008190" cy="1107682"/>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Arrow Connector 19">
            <a:extLst>
              <a:ext uri="{FF2B5EF4-FFF2-40B4-BE49-F238E27FC236}">
                <a16:creationId xmlns:a16="http://schemas.microsoft.com/office/drawing/2014/main" id="{92D7B999-26FA-205D-F91E-40126903614A}"/>
              </a:ext>
            </a:extLst>
          </p:cNvPr>
          <p:cNvCxnSpPr>
            <a:cxnSpLocks/>
            <a:stCxn id="19" idx="2"/>
          </p:cNvCxnSpPr>
          <p:nvPr/>
        </p:nvCxnSpPr>
        <p:spPr>
          <a:xfrm flipH="1" flipV="1">
            <a:off x="9543807" y="3886337"/>
            <a:ext cx="469964" cy="44361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529120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chemeClr val="accent1"/>
                </a:solidFill>
              </a:rPr>
              <a:t>Background</a:t>
            </a:r>
          </a:p>
        </p:txBody>
      </p:sp>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p:txBody>
          <a:bodyPr>
            <a:normAutofit lnSpcReduction="10000"/>
          </a:bodyPr>
          <a:lstStyle/>
          <a:p>
            <a:r>
              <a:rPr lang="en-US" dirty="0"/>
              <a:t>Post-doc at UC Berkeley / Rice</a:t>
            </a:r>
          </a:p>
          <a:p>
            <a:pPr>
              <a:buClr>
                <a:schemeClr val="tx1"/>
              </a:buClr>
            </a:pPr>
            <a:r>
              <a:rPr lang="en-US" dirty="0">
                <a:solidFill>
                  <a:srgbClr val="00B050"/>
                </a:solidFill>
              </a:rPr>
              <a:t>Previous</a:t>
            </a:r>
            <a:r>
              <a:rPr lang="en-US" dirty="0"/>
              <a:t>: Post-doc at Carnegie Mellon</a:t>
            </a:r>
          </a:p>
          <a:p>
            <a:r>
              <a:rPr lang="en-US" dirty="0"/>
              <a:t>PhD in Computer Science from Purdue</a:t>
            </a:r>
          </a:p>
          <a:p>
            <a:r>
              <a:rPr lang="en-US" dirty="0"/>
              <a:t>Dual Bachelors in Math, Computer Science from MIT</a:t>
            </a:r>
          </a:p>
          <a:p>
            <a:endParaRPr lang="en-US" dirty="0"/>
          </a:p>
          <a:p>
            <a:endParaRPr lang="en-US" dirty="0"/>
          </a:p>
          <a:p>
            <a:endParaRPr lang="en-US" dirty="0"/>
          </a:p>
          <a:p>
            <a:pPr>
              <a:buClr>
                <a:schemeClr val="tx1"/>
              </a:buClr>
            </a:pPr>
            <a:r>
              <a:rPr lang="en-US" dirty="0">
                <a:solidFill>
                  <a:srgbClr val="00B050"/>
                </a:solidFill>
              </a:rPr>
              <a:t>Research areas</a:t>
            </a:r>
            <a:r>
              <a:rPr lang="en-US" dirty="0"/>
              <a:t>: Data science, sublinear algorithms, security and privacy</a:t>
            </a:r>
          </a:p>
        </p:txBody>
      </p:sp>
      <p:pic>
        <p:nvPicPr>
          <p:cNvPr id="7" name="Picture 6">
            <a:extLst>
              <a:ext uri="{FF2B5EF4-FFF2-40B4-BE49-F238E27FC236}">
                <a16:creationId xmlns:a16="http://schemas.microsoft.com/office/drawing/2014/main" id="{836765BD-3CF5-0BCC-4C57-59E4D37755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24750" y="487361"/>
            <a:ext cx="3829050" cy="1190625"/>
          </a:xfrm>
          <a:prstGeom prst="rect">
            <a:avLst/>
          </a:prstGeom>
        </p:spPr>
      </p:pic>
      <p:pic>
        <p:nvPicPr>
          <p:cNvPr id="5" name="Picture 4">
            <a:extLst>
              <a:ext uri="{FF2B5EF4-FFF2-40B4-BE49-F238E27FC236}">
                <a16:creationId xmlns:a16="http://schemas.microsoft.com/office/drawing/2014/main" id="{9EBAD6F6-9DC9-1032-5266-4D336F1749C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13918" y="590919"/>
            <a:ext cx="819592" cy="983510"/>
          </a:xfrm>
          <a:prstGeom prst="rect">
            <a:avLst/>
          </a:prstGeom>
        </p:spPr>
      </p:pic>
      <p:pic>
        <p:nvPicPr>
          <p:cNvPr id="9" name="Picture 8">
            <a:extLst>
              <a:ext uri="{FF2B5EF4-FFF2-40B4-BE49-F238E27FC236}">
                <a16:creationId xmlns:a16="http://schemas.microsoft.com/office/drawing/2014/main" id="{AC403AC0-104C-CD25-C573-35B4B7B3099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66456" y="1800258"/>
            <a:ext cx="1734533" cy="1127293"/>
          </a:xfrm>
          <a:prstGeom prst="rect">
            <a:avLst/>
          </a:prstGeom>
        </p:spPr>
      </p:pic>
      <p:pic>
        <p:nvPicPr>
          <p:cNvPr id="13" name="Picture 12">
            <a:extLst>
              <a:ext uri="{FF2B5EF4-FFF2-40B4-BE49-F238E27FC236}">
                <a16:creationId xmlns:a16="http://schemas.microsoft.com/office/drawing/2014/main" id="{F3BBAA7C-63DA-2643-A867-C609A990870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902472" y="3003549"/>
            <a:ext cx="1941021" cy="1291661"/>
          </a:xfrm>
          <a:prstGeom prst="rect">
            <a:avLst/>
          </a:prstGeom>
        </p:spPr>
      </p:pic>
      <p:pic>
        <p:nvPicPr>
          <p:cNvPr id="11" name="Picture 10">
            <a:extLst>
              <a:ext uri="{FF2B5EF4-FFF2-40B4-BE49-F238E27FC236}">
                <a16:creationId xmlns:a16="http://schemas.microsoft.com/office/drawing/2014/main" id="{73BD21E5-6264-79EC-C272-AA375CA49EC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872983" y="1690688"/>
            <a:ext cx="1652811" cy="1545948"/>
          </a:xfrm>
          <a:prstGeom prst="rect">
            <a:avLst/>
          </a:prstGeom>
        </p:spPr>
      </p:pic>
    </p:spTree>
    <p:extLst>
      <p:ext uri="{BB962C8B-B14F-4D97-AF65-F5344CB8AC3E}">
        <p14:creationId xmlns:p14="http://schemas.microsoft.com/office/powerpoint/2010/main" val="23873843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746386E0-4237-1B33-6926-F380FE52AF7E}"/>
              </a:ext>
            </a:extLst>
          </p:cNvPr>
          <p:cNvSpPr/>
          <p:nvPr/>
        </p:nvSpPr>
        <p:spPr>
          <a:xfrm>
            <a:off x="1858142" y="488925"/>
            <a:ext cx="3197952" cy="5562251"/>
          </a:xfrm>
          <a:prstGeom prst="rect">
            <a:avLst/>
          </a:prstGeom>
          <a:noFill/>
          <a:ln w="571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Rectangle 18">
                <a:extLst>
                  <a:ext uri="{FF2B5EF4-FFF2-40B4-BE49-F238E27FC236}">
                    <a16:creationId xmlns:a16="http://schemas.microsoft.com/office/drawing/2014/main" id="{BC4E0330-8395-E19B-097D-0455CFC00BF1}"/>
                  </a:ext>
                </a:extLst>
              </p:cNvPr>
              <p:cNvSpPr/>
              <p:nvPr/>
            </p:nvSpPr>
            <p:spPr>
              <a:xfrm>
                <a:off x="3186434" y="2977662"/>
                <a:ext cx="541367"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i="1" smtClean="0">
                          <a:solidFill>
                            <a:srgbClr val="C00000"/>
                          </a:solidFill>
                          <a:latin typeface="Cambria Math" panose="02040503050406030204" pitchFamily="18" charset="0"/>
                        </a:rPr>
                        <m:t>𝐴</m:t>
                      </m:r>
                    </m:oMath>
                  </m:oMathPara>
                </a14:m>
                <a:endParaRPr lang="en-US" dirty="0">
                  <a:solidFill>
                    <a:srgbClr val="C00000"/>
                  </a:solidFill>
                </a:endParaRPr>
              </a:p>
            </p:txBody>
          </p:sp>
        </mc:Choice>
        <mc:Fallback xmlns="">
          <p:sp>
            <p:nvSpPr>
              <p:cNvPr id="19" name="Rectangle 18">
                <a:extLst>
                  <a:ext uri="{FF2B5EF4-FFF2-40B4-BE49-F238E27FC236}">
                    <a16:creationId xmlns:a16="http://schemas.microsoft.com/office/drawing/2014/main" id="{BC4E0330-8395-E19B-097D-0455CFC00BF1}"/>
                  </a:ext>
                </a:extLst>
              </p:cNvPr>
              <p:cNvSpPr>
                <a:spLocks noRot="1" noChangeAspect="1" noMove="1" noResize="1" noEditPoints="1" noAdjustHandles="1" noChangeArrowheads="1" noChangeShapeType="1" noTextEdit="1"/>
              </p:cNvSpPr>
              <p:nvPr/>
            </p:nvSpPr>
            <p:spPr>
              <a:xfrm>
                <a:off x="3186434" y="2977662"/>
                <a:ext cx="541367" cy="584775"/>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Rectangle 19">
                <a:extLst>
                  <a:ext uri="{FF2B5EF4-FFF2-40B4-BE49-F238E27FC236}">
                    <a16:creationId xmlns:a16="http://schemas.microsoft.com/office/drawing/2014/main" id="{801AC988-5344-24FE-1CE2-1383F6EB0D47}"/>
                  </a:ext>
                </a:extLst>
              </p:cNvPr>
              <p:cNvSpPr/>
              <p:nvPr/>
            </p:nvSpPr>
            <p:spPr>
              <a:xfrm>
                <a:off x="1201731" y="2977662"/>
                <a:ext cx="520271"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b="0" i="1" smtClean="0">
                          <a:solidFill>
                            <a:srgbClr val="C00000"/>
                          </a:solidFill>
                          <a:latin typeface="Cambria Math" panose="02040503050406030204" pitchFamily="18" charset="0"/>
                        </a:rPr>
                        <m:t>𝑛</m:t>
                      </m:r>
                    </m:oMath>
                  </m:oMathPara>
                </a14:m>
                <a:endParaRPr lang="en-US" sz="3200" dirty="0">
                  <a:solidFill>
                    <a:srgbClr val="C00000"/>
                  </a:solidFill>
                </a:endParaRPr>
              </a:p>
            </p:txBody>
          </p:sp>
        </mc:Choice>
        <mc:Fallback xmlns="">
          <p:sp>
            <p:nvSpPr>
              <p:cNvPr id="20" name="Rectangle 19">
                <a:extLst>
                  <a:ext uri="{FF2B5EF4-FFF2-40B4-BE49-F238E27FC236}">
                    <a16:creationId xmlns:a16="http://schemas.microsoft.com/office/drawing/2014/main" id="{801AC988-5344-24FE-1CE2-1383F6EB0D47}"/>
                  </a:ext>
                </a:extLst>
              </p:cNvPr>
              <p:cNvSpPr>
                <a:spLocks noRot="1" noChangeAspect="1" noMove="1" noResize="1" noEditPoints="1" noAdjustHandles="1" noChangeArrowheads="1" noChangeShapeType="1" noTextEdit="1"/>
              </p:cNvSpPr>
              <p:nvPr/>
            </p:nvSpPr>
            <p:spPr>
              <a:xfrm>
                <a:off x="1201731" y="2977662"/>
                <a:ext cx="520271" cy="58477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95C0BEEA-79E3-E999-04A3-05B2F1CBA69E}"/>
                  </a:ext>
                </a:extLst>
              </p:cNvPr>
              <p:cNvSpPr/>
              <p:nvPr/>
            </p:nvSpPr>
            <p:spPr>
              <a:xfrm>
                <a:off x="3260012" y="6138242"/>
                <a:ext cx="394210" cy="58477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3200" b="0" i="1" smtClean="0">
                          <a:solidFill>
                            <a:srgbClr val="C00000"/>
                          </a:solidFill>
                          <a:latin typeface="Cambria Math" panose="02040503050406030204" pitchFamily="18" charset="0"/>
                        </a:rPr>
                        <m:t>𝑑</m:t>
                      </m:r>
                    </m:oMath>
                  </m:oMathPara>
                </a14:m>
                <a:endParaRPr lang="en-US" sz="3200" dirty="0">
                  <a:solidFill>
                    <a:srgbClr val="C00000"/>
                  </a:solidFill>
                </a:endParaRPr>
              </a:p>
            </p:txBody>
          </p:sp>
        </mc:Choice>
        <mc:Fallback xmlns="">
          <p:sp>
            <p:nvSpPr>
              <p:cNvPr id="22" name="Rectangle 21">
                <a:extLst>
                  <a:ext uri="{FF2B5EF4-FFF2-40B4-BE49-F238E27FC236}">
                    <a16:creationId xmlns:a16="http://schemas.microsoft.com/office/drawing/2014/main" id="{95C0BEEA-79E3-E999-04A3-05B2F1CBA69E}"/>
                  </a:ext>
                </a:extLst>
              </p:cNvPr>
              <p:cNvSpPr>
                <a:spLocks noRot="1" noChangeAspect="1" noMove="1" noResize="1" noEditPoints="1" noAdjustHandles="1" noChangeArrowheads="1" noChangeShapeType="1" noTextEdit="1"/>
              </p:cNvSpPr>
              <p:nvPr/>
            </p:nvSpPr>
            <p:spPr>
              <a:xfrm>
                <a:off x="3260012" y="6138242"/>
                <a:ext cx="394210" cy="584775"/>
              </a:xfrm>
              <a:prstGeom prst="rect">
                <a:avLst/>
              </a:prstGeom>
              <a:blipFill>
                <a:blip r:embed="rId5"/>
                <a:stretch>
                  <a:fillRect/>
                </a:stretch>
              </a:blipFill>
            </p:spPr>
            <p:txBody>
              <a:bodyPr/>
              <a:lstStyle/>
              <a:p>
                <a:r>
                  <a:rPr lang="en-US">
                    <a:noFill/>
                  </a:rPr>
                  <a:t> </a:t>
                </a:r>
              </a:p>
            </p:txBody>
          </p:sp>
        </mc:Fallback>
      </mc:AlternateContent>
      <p:sp>
        <p:nvSpPr>
          <p:cNvPr id="5" name="Title 1">
            <a:extLst>
              <a:ext uri="{FF2B5EF4-FFF2-40B4-BE49-F238E27FC236}">
                <a16:creationId xmlns:a16="http://schemas.microsoft.com/office/drawing/2014/main" id="{C25F0D91-8AB3-D3DD-4CFA-411FFFDF159F}"/>
              </a:ext>
            </a:extLst>
          </p:cNvPr>
          <p:cNvSpPr>
            <a:spLocks noGrp="1"/>
          </p:cNvSpPr>
          <p:nvPr>
            <p:ph type="title"/>
          </p:nvPr>
        </p:nvSpPr>
        <p:spPr>
          <a:xfrm>
            <a:off x="5761415" y="392020"/>
            <a:ext cx="5937526" cy="1325563"/>
          </a:xfrm>
        </p:spPr>
        <p:txBody>
          <a:bodyPr/>
          <a:lstStyle/>
          <a:p>
            <a:r>
              <a:rPr lang="en-US" dirty="0">
                <a:solidFill>
                  <a:schemeClr val="accent1"/>
                </a:solidFill>
              </a:rPr>
              <a:t>Dimensionality Reduction</a:t>
            </a:r>
          </a:p>
        </p:txBody>
      </p:sp>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0CB2CCD6-8138-A239-BA51-E4FD459E8563}"/>
                  </a:ext>
                </a:extLst>
              </p:cNvPr>
              <p:cNvSpPr/>
              <p:nvPr/>
            </p:nvSpPr>
            <p:spPr>
              <a:xfrm>
                <a:off x="5511406" y="1784614"/>
                <a:ext cx="6070993" cy="5016758"/>
              </a:xfrm>
              <a:prstGeom prst="rect">
                <a:avLst/>
              </a:prstGeom>
            </p:spPr>
            <p:txBody>
              <a:bodyPr wrap="square">
                <a:spAutoFit/>
              </a:bodyPr>
              <a:lstStyle/>
              <a:p>
                <a:pPr marL="457200" indent="-457200">
                  <a:buFont typeface="Arial" panose="020B0604020202020204" pitchFamily="34" charset="0"/>
                  <a:buChar char="•"/>
                </a:pPr>
                <a:r>
                  <a:rPr lang="en-US" sz="3200" dirty="0"/>
                  <a:t> Reduce </a:t>
                </a:r>
                <a14:m>
                  <m:oMath xmlns:m="http://schemas.openxmlformats.org/officeDocument/2006/math">
                    <m:r>
                      <a:rPr lang="en-US" sz="3200" b="0" i="1" smtClean="0">
                        <a:solidFill>
                          <a:srgbClr val="C00000"/>
                        </a:solidFill>
                        <a:latin typeface="Cambria Math" panose="02040503050406030204" pitchFamily="18" charset="0"/>
                      </a:rPr>
                      <m:t>𝑑</m:t>
                    </m:r>
                  </m:oMath>
                </a14:m>
                <a:r>
                  <a:rPr lang="en-US" sz="3200" dirty="0"/>
                  <a:t> </a:t>
                </a:r>
                <a:endParaRPr lang="en-US" sz="3200" b="0" dirty="0">
                  <a:solidFill>
                    <a:srgbClr val="C00000"/>
                  </a:solidFill>
                </a:endParaRPr>
              </a:p>
              <a:p>
                <a:pPr marL="457200" indent="-457200">
                  <a:buFont typeface="Arial" panose="020B0604020202020204" pitchFamily="34" charset="0"/>
                  <a:buChar char="•"/>
                </a:pPr>
                <a:r>
                  <a:rPr lang="en-US" sz="3200" dirty="0"/>
                  <a:t> Reduce </a:t>
                </a:r>
                <a14:m>
                  <m:oMath xmlns:m="http://schemas.openxmlformats.org/officeDocument/2006/math">
                    <m:r>
                      <a:rPr lang="en-US" sz="3200" b="0" i="1" smtClean="0">
                        <a:solidFill>
                          <a:srgbClr val="C00000"/>
                        </a:solidFill>
                        <a:latin typeface="Cambria Math" panose="02040503050406030204" pitchFamily="18" charset="0"/>
                      </a:rPr>
                      <m:t>𝑛</m:t>
                    </m:r>
                  </m:oMath>
                </a14:m>
                <a:endParaRPr lang="en-US" sz="3200" dirty="0"/>
              </a:p>
              <a:p>
                <a:pPr marL="457200" indent="-457200">
                  <a:buFont typeface="Arial" panose="020B0604020202020204" pitchFamily="34" charset="0"/>
                  <a:buChar char="•"/>
                </a:pPr>
                <a:endParaRPr lang="en-US" sz="3200" dirty="0"/>
              </a:p>
              <a:p>
                <a:pPr marL="457200" indent="-457200">
                  <a:buFont typeface="Arial" panose="020B0604020202020204" pitchFamily="34" charset="0"/>
                  <a:buChar char="•"/>
                </a:pPr>
                <a:endParaRPr lang="en-US" sz="3200" dirty="0"/>
              </a:p>
              <a:p>
                <a:pPr marL="457200" indent="-457200">
                  <a:buFont typeface="Arial" panose="020B0604020202020204" pitchFamily="34" charset="0"/>
                  <a:buChar char="•"/>
                </a:pPr>
                <a:endParaRPr lang="en-US" sz="3200" dirty="0"/>
              </a:p>
              <a:p>
                <a:pPr marL="457200" indent="-457200">
                  <a:buFont typeface="Arial" panose="020B0604020202020204" pitchFamily="34" charset="0"/>
                  <a:buChar char="•"/>
                </a:pPr>
                <a:endParaRPr lang="en-US" sz="3200" dirty="0"/>
              </a:p>
              <a:p>
                <a:pPr marL="457200" indent="-457200">
                  <a:buFont typeface="Arial" panose="020B0604020202020204" pitchFamily="34" charset="0"/>
                  <a:buChar char="•"/>
                </a:pPr>
                <a:endParaRPr lang="en-US" sz="3200" dirty="0"/>
              </a:p>
              <a:p>
                <a:pPr marL="457200" indent="-457200">
                  <a:buFont typeface="Arial" panose="020B0604020202020204" pitchFamily="34" charset="0"/>
                  <a:buChar char="•"/>
                </a:pPr>
                <a:endParaRPr lang="en-US" sz="3200" dirty="0"/>
              </a:p>
              <a:p>
                <a:pPr marL="457200" indent="-457200">
                  <a:buFont typeface="Arial" panose="020B0604020202020204" pitchFamily="34" charset="0"/>
                  <a:buChar char="•"/>
                </a:pPr>
                <a:r>
                  <a:rPr lang="en-US" sz="3200" dirty="0"/>
                  <a:t>Application depends on task!</a:t>
                </a:r>
              </a:p>
              <a:p>
                <a:pPr marL="457200" indent="-457200">
                  <a:buFont typeface="Wingdings" panose="05000000000000000000" pitchFamily="2" charset="2"/>
                  <a:buChar char="v"/>
                </a:pPr>
                <a:endParaRPr lang="en-US" sz="3200" dirty="0"/>
              </a:p>
            </p:txBody>
          </p:sp>
        </mc:Choice>
        <mc:Fallback xmlns="">
          <p:sp>
            <p:nvSpPr>
              <p:cNvPr id="6" name="Rectangle 5">
                <a:extLst>
                  <a:ext uri="{FF2B5EF4-FFF2-40B4-BE49-F238E27FC236}">
                    <a16:creationId xmlns:a16="http://schemas.microsoft.com/office/drawing/2014/main" id="{0CB2CCD6-8138-A239-BA51-E4FD459E8563}"/>
                  </a:ext>
                </a:extLst>
              </p:cNvPr>
              <p:cNvSpPr>
                <a:spLocks noRot="1" noChangeAspect="1" noMove="1" noResize="1" noEditPoints="1" noAdjustHandles="1" noChangeArrowheads="1" noChangeShapeType="1" noTextEdit="1"/>
              </p:cNvSpPr>
              <p:nvPr/>
            </p:nvSpPr>
            <p:spPr>
              <a:xfrm>
                <a:off x="5511406" y="1784614"/>
                <a:ext cx="6070993" cy="5016758"/>
              </a:xfrm>
              <a:prstGeom prst="rect">
                <a:avLst/>
              </a:prstGeom>
              <a:blipFill>
                <a:blip r:embed="rId6"/>
                <a:stretch>
                  <a:fillRect l="-2309" t="-1458"/>
                </a:stretch>
              </a:blipFill>
            </p:spPr>
            <p:txBody>
              <a:bodyPr/>
              <a:lstStyle/>
              <a:p>
                <a:r>
                  <a:rPr lang="en-US">
                    <a:noFill/>
                  </a:rPr>
                  <a:t> </a:t>
                </a:r>
              </a:p>
            </p:txBody>
          </p:sp>
        </mc:Fallback>
      </mc:AlternateContent>
      <p:cxnSp>
        <p:nvCxnSpPr>
          <p:cNvPr id="8" name="Straight Arrow Connector 7">
            <a:extLst>
              <a:ext uri="{FF2B5EF4-FFF2-40B4-BE49-F238E27FC236}">
                <a16:creationId xmlns:a16="http://schemas.microsoft.com/office/drawing/2014/main" id="{121E60DF-579A-7047-0BF0-50011FF87A9B}"/>
              </a:ext>
            </a:extLst>
          </p:cNvPr>
          <p:cNvCxnSpPr>
            <a:cxnSpLocks/>
          </p:cNvCxnSpPr>
          <p:nvPr/>
        </p:nvCxnSpPr>
        <p:spPr>
          <a:xfrm flipH="1" flipV="1">
            <a:off x="7885169" y="2067420"/>
            <a:ext cx="1327659" cy="83714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F4C04FD2-7F51-4FCA-C6AA-FA1807D167EF}"/>
              </a:ext>
            </a:extLst>
          </p:cNvPr>
          <p:cNvSpPr/>
          <p:nvPr/>
        </p:nvSpPr>
        <p:spPr>
          <a:xfrm>
            <a:off x="9212828" y="1894014"/>
            <a:ext cx="2772984" cy="2021101"/>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Sampling, Sketching, Johnson-</a:t>
            </a:r>
            <a:r>
              <a:rPr lang="en-US" sz="2400" dirty="0" err="1">
                <a:solidFill>
                  <a:schemeClr val="tx1"/>
                </a:solidFill>
              </a:rPr>
              <a:t>Lindenstrauss</a:t>
            </a:r>
            <a:r>
              <a:rPr lang="en-US" sz="2400" dirty="0">
                <a:solidFill>
                  <a:schemeClr val="tx1"/>
                </a:solidFill>
              </a:rPr>
              <a:t>, </a:t>
            </a:r>
            <a:r>
              <a:rPr lang="en-US" sz="2400" dirty="0" err="1">
                <a:solidFill>
                  <a:schemeClr val="tx1"/>
                </a:solidFill>
              </a:rPr>
              <a:t>IsoMap</a:t>
            </a:r>
            <a:endParaRPr lang="en-US" sz="2400" dirty="0">
              <a:solidFill>
                <a:schemeClr val="tx1"/>
              </a:solidFill>
            </a:endParaRPr>
          </a:p>
        </p:txBody>
      </p:sp>
      <p:cxnSp>
        <p:nvCxnSpPr>
          <p:cNvPr id="17" name="Straight Arrow Connector 16">
            <a:extLst>
              <a:ext uri="{FF2B5EF4-FFF2-40B4-BE49-F238E27FC236}">
                <a16:creationId xmlns:a16="http://schemas.microsoft.com/office/drawing/2014/main" id="{3E0E133B-DD62-A294-BEEE-19AFA29BF969}"/>
              </a:ext>
            </a:extLst>
          </p:cNvPr>
          <p:cNvCxnSpPr>
            <a:cxnSpLocks/>
            <a:stCxn id="24" idx="0"/>
          </p:cNvCxnSpPr>
          <p:nvPr/>
        </p:nvCxnSpPr>
        <p:spPr>
          <a:xfrm flipH="1" flipV="1">
            <a:off x="7584141" y="2904565"/>
            <a:ext cx="68829" cy="59916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4" name="Oval 23">
            <a:extLst>
              <a:ext uri="{FF2B5EF4-FFF2-40B4-BE49-F238E27FC236}">
                <a16:creationId xmlns:a16="http://schemas.microsoft.com/office/drawing/2014/main" id="{33E9A745-1959-CB3C-7AA4-1DCB46D4B45F}"/>
              </a:ext>
            </a:extLst>
          </p:cNvPr>
          <p:cNvSpPr/>
          <p:nvPr/>
        </p:nvSpPr>
        <p:spPr>
          <a:xfrm>
            <a:off x="6266478" y="3503727"/>
            <a:ext cx="2772984" cy="2021101"/>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Sampling, Sketching, </a:t>
            </a:r>
          </a:p>
          <a:p>
            <a:pPr algn="ctr"/>
            <a:r>
              <a:rPr lang="en-US" sz="2400" dirty="0">
                <a:solidFill>
                  <a:schemeClr val="tx1"/>
                </a:solidFill>
              </a:rPr>
              <a:t>Coresets</a:t>
            </a:r>
          </a:p>
        </p:txBody>
      </p:sp>
    </p:spTree>
    <p:extLst>
      <p:ext uri="{BB962C8B-B14F-4D97-AF65-F5344CB8AC3E}">
        <p14:creationId xmlns:p14="http://schemas.microsoft.com/office/powerpoint/2010/main" val="37132162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chemeClr val="accent1"/>
                </a:solidFill>
              </a:rPr>
              <a:t>New Dimensionality Reduction Results</a:t>
            </a:r>
          </a:p>
        </p:txBody>
      </p:sp>
      <p:sp>
        <p:nvSpPr>
          <p:cNvPr id="6" name="Rectangle 5">
            <a:extLst>
              <a:ext uri="{FF2B5EF4-FFF2-40B4-BE49-F238E27FC236}">
                <a16:creationId xmlns:a16="http://schemas.microsoft.com/office/drawing/2014/main" id="{ADE29DC0-5F55-4C0F-9250-42464CEC0C31}"/>
              </a:ext>
            </a:extLst>
          </p:cNvPr>
          <p:cNvSpPr/>
          <p:nvPr/>
        </p:nvSpPr>
        <p:spPr>
          <a:xfrm>
            <a:off x="681318" y="1785331"/>
            <a:ext cx="9807387" cy="3539430"/>
          </a:xfrm>
          <a:prstGeom prst="rect">
            <a:avLst/>
          </a:prstGeom>
        </p:spPr>
        <p:txBody>
          <a:bodyPr wrap="square">
            <a:spAutoFit/>
          </a:bodyPr>
          <a:lstStyle/>
          <a:p>
            <a:pPr marL="457200" indent="-457200">
              <a:buFont typeface="Arial" panose="020B0604020202020204" pitchFamily="34" charset="0"/>
              <a:buChar char="•"/>
            </a:pPr>
            <a:r>
              <a:rPr lang="en-US" sz="3200" dirty="0"/>
              <a:t>Dimensionality reduction for Wasserstein barycenter </a:t>
            </a:r>
            <a:r>
              <a:rPr lang="en-US" sz="3200" dirty="0">
                <a:solidFill>
                  <a:srgbClr val="7030A0"/>
                </a:solidFill>
              </a:rPr>
              <a:t>[IS</a:t>
            </a:r>
            <a:r>
              <a:rPr lang="en-US" sz="3200" dirty="0">
                <a:solidFill>
                  <a:srgbClr val="FF0000"/>
                </a:solidFill>
              </a:rPr>
              <a:t>Z</a:t>
            </a:r>
            <a:r>
              <a:rPr lang="en-US" sz="3200" dirty="0">
                <a:solidFill>
                  <a:srgbClr val="7030A0"/>
                </a:solidFill>
              </a:rPr>
              <a:t>21]</a:t>
            </a:r>
            <a:r>
              <a:rPr lang="en-US" sz="3200" dirty="0"/>
              <a:t> </a:t>
            </a:r>
          </a:p>
          <a:p>
            <a:pPr marL="457200" indent="-457200">
              <a:buFont typeface="Arial" panose="020B0604020202020204" pitchFamily="34" charset="0"/>
              <a:buChar char="•"/>
            </a:pPr>
            <a:endParaRPr lang="en-US" sz="3200" dirty="0"/>
          </a:p>
          <a:p>
            <a:pPr marL="457200" indent="-457200">
              <a:buFont typeface="Arial" panose="020B0604020202020204" pitchFamily="34" charset="0"/>
              <a:buChar char="•"/>
            </a:pPr>
            <a:r>
              <a:rPr lang="en-US" sz="3200" dirty="0"/>
              <a:t>Sketching for valuation functions, e.g., additive, submodular, Lipschitz </a:t>
            </a:r>
            <a:r>
              <a:rPr lang="en-US" sz="3200" dirty="0">
                <a:solidFill>
                  <a:srgbClr val="7030A0"/>
                </a:solidFill>
              </a:rPr>
              <a:t>[Y</a:t>
            </a:r>
            <a:r>
              <a:rPr lang="en-US" sz="3200" dirty="0">
                <a:solidFill>
                  <a:srgbClr val="FF0000"/>
                </a:solidFill>
              </a:rPr>
              <a:t>Z</a:t>
            </a:r>
            <a:r>
              <a:rPr lang="en-US" sz="3200" dirty="0">
                <a:solidFill>
                  <a:srgbClr val="7030A0"/>
                </a:solidFill>
              </a:rPr>
              <a:t>19]</a:t>
            </a:r>
            <a:r>
              <a:rPr lang="en-US" sz="3200" dirty="0"/>
              <a:t> </a:t>
            </a:r>
          </a:p>
          <a:p>
            <a:pPr marL="457200" indent="-457200">
              <a:buFont typeface="Arial" panose="020B0604020202020204" pitchFamily="34" charset="0"/>
              <a:buChar char="•"/>
            </a:pPr>
            <a:endParaRPr lang="en-US" sz="3200" dirty="0"/>
          </a:p>
          <a:p>
            <a:pPr marL="457200" indent="-457200">
              <a:buFont typeface="Arial" panose="020B0604020202020204" pitchFamily="34" charset="0"/>
              <a:buChar char="•"/>
            </a:pPr>
            <a:r>
              <a:rPr lang="en-US" sz="3200" dirty="0"/>
              <a:t>Kernel density estimation on kernel matrices </a:t>
            </a:r>
            <a:r>
              <a:rPr lang="en-US" sz="3200" dirty="0">
                <a:solidFill>
                  <a:srgbClr val="7030A0"/>
                </a:solidFill>
              </a:rPr>
              <a:t>[BKIS</a:t>
            </a:r>
            <a:r>
              <a:rPr lang="en-US" sz="3200" dirty="0">
                <a:solidFill>
                  <a:srgbClr val="FF0000"/>
                </a:solidFill>
              </a:rPr>
              <a:t>Z</a:t>
            </a:r>
            <a:r>
              <a:rPr lang="en-US" sz="3200" dirty="0">
                <a:solidFill>
                  <a:srgbClr val="7030A0"/>
                </a:solidFill>
              </a:rPr>
              <a:t>22]</a:t>
            </a:r>
            <a:r>
              <a:rPr lang="en-US" sz="3200" dirty="0"/>
              <a:t> </a:t>
            </a:r>
          </a:p>
        </p:txBody>
      </p:sp>
    </p:spTree>
    <p:extLst>
      <p:ext uri="{BB962C8B-B14F-4D97-AF65-F5344CB8AC3E}">
        <p14:creationId xmlns:p14="http://schemas.microsoft.com/office/powerpoint/2010/main" val="2611960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chemeClr val="accent1"/>
                </a:solidFill>
              </a:rPr>
              <a:t>Coreset</a:t>
            </a:r>
          </a:p>
        </p:txBody>
      </p:sp>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ADE29DC0-5F55-4C0F-9250-42464CEC0C31}"/>
                  </a:ext>
                </a:extLst>
              </p:cNvPr>
              <p:cNvSpPr/>
              <p:nvPr/>
            </p:nvSpPr>
            <p:spPr>
              <a:xfrm>
                <a:off x="681319" y="1785331"/>
                <a:ext cx="3774140" cy="3539430"/>
              </a:xfrm>
              <a:prstGeom prst="rect">
                <a:avLst/>
              </a:prstGeom>
            </p:spPr>
            <p:txBody>
              <a:bodyPr wrap="square">
                <a:spAutoFit/>
              </a:bodyPr>
              <a:lstStyle/>
              <a:p>
                <a:pPr marL="457200" indent="-457200">
                  <a:buFont typeface="Arial" panose="020B0604020202020204" pitchFamily="34" charset="0"/>
                  <a:buChar char="•"/>
                </a:pPr>
                <a:r>
                  <a:rPr lang="en-US" sz="3200" dirty="0"/>
                  <a:t>Subset </a:t>
                </a:r>
                <a14:m>
                  <m:oMath xmlns:m="http://schemas.openxmlformats.org/officeDocument/2006/math">
                    <m:r>
                      <a:rPr lang="en-US" sz="3200" i="1">
                        <a:solidFill>
                          <a:srgbClr val="C00000"/>
                        </a:solidFill>
                        <a:latin typeface="Cambria Math" panose="02040503050406030204" pitchFamily="18" charset="0"/>
                      </a:rPr>
                      <m:t>𝐴</m:t>
                    </m:r>
                    <m:r>
                      <a:rPr lang="en-US" sz="3200" i="1">
                        <a:solidFill>
                          <a:srgbClr val="C00000"/>
                        </a:solidFill>
                        <a:latin typeface="Cambria Math" panose="02040503050406030204" pitchFamily="18" charset="0"/>
                      </a:rPr>
                      <m:t>′</m:t>
                    </m:r>
                  </m:oMath>
                </a14:m>
                <a:r>
                  <a:rPr lang="en-US" sz="3200" dirty="0"/>
                  <a:t> of representative rows of </a:t>
                </a:r>
                <a14:m>
                  <m:oMath xmlns:m="http://schemas.openxmlformats.org/officeDocument/2006/math">
                    <m:r>
                      <a:rPr lang="en-US" sz="3200" i="1" smtClean="0">
                        <a:solidFill>
                          <a:srgbClr val="C00000"/>
                        </a:solidFill>
                        <a:latin typeface="Cambria Math" panose="02040503050406030204" pitchFamily="18" charset="0"/>
                      </a:rPr>
                      <m:t>𝐴</m:t>
                    </m:r>
                  </m:oMath>
                </a14:m>
                <a:r>
                  <a:rPr lang="en-US" sz="3200" dirty="0">
                    <a:solidFill>
                      <a:srgbClr val="C00000"/>
                    </a:solidFill>
                  </a:rPr>
                  <a:t> </a:t>
                </a:r>
                <a:r>
                  <a:rPr lang="en-US" sz="3200" dirty="0"/>
                  <a:t>for a given task with “score” function </a:t>
                </a:r>
                <a14:m>
                  <m:oMath xmlns:m="http://schemas.openxmlformats.org/officeDocument/2006/math">
                    <m:r>
                      <a:rPr lang="en-US" sz="3200" b="0" i="1" smtClean="0">
                        <a:solidFill>
                          <a:srgbClr val="C00000"/>
                        </a:solidFill>
                        <a:latin typeface="Cambria Math" panose="02040503050406030204" pitchFamily="18" charset="0"/>
                      </a:rPr>
                      <m:t>𝑓</m:t>
                    </m:r>
                  </m:oMath>
                </a14:m>
                <a:endParaRPr lang="en-US" sz="3200" dirty="0">
                  <a:solidFill>
                    <a:srgbClr val="C00000"/>
                  </a:solidFill>
                </a:endParaRPr>
              </a:p>
              <a:p>
                <a:pPr marL="457200" indent="-457200">
                  <a:buFont typeface="Arial" panose="020B0604020202020204" pitchFamily="34" charset="0"/>
                  <a:buChar char="•"/>
                </a:pPr>
                <a:endParaRPr lang="en-US" sz="3200" dirty="0"/>
              </a:p>
              <a:p>
                <a:pPr marL="457200" indent="-457200">
                  <a:buFont typeface="Arial" panose="020B0604020202020204" pitchFamily="34" charset="0"/>
                  <a:buChar char="•"/>
                </a:pPr>
                <a:r>
                  <a:rPr lang="en-US" sz="3200" dirty="0"/>
                  <a:t> </a:t>
                </a:r>
                <a14:m>
                  <m:oMath xmlns:m="http://schemas.openxmlformats.org/officeDocument/2006/math">
                    <m:r>
                      <a:rPr lang="en-US" sz="3200" b="0" i="1" smtClean="0">
                        <a:solidFill>
                          <a:srgbClr val="C00000"/>
                        </a:solidFill>
                        <a:latin typeface="Cambria Math" panose="02040503050406030204" pitchFamily="18" charset="0"/>
                      </a:rPr>
                      <m:t>𝑓</m:t>
                    </m:r>
                    <m:d>
                      <m:dPr>
                        <m:ctrlPr>
                          <a:rPr lang="en-US" sz="3200" b="0" i="1" smtClean="0">
                            <a:solidFill>
                              <a:srgbClr val="C00000"/>
                            </a:solidFill>
                            <a:latin typeface="Cambria Math" panose="02040503050406030204" pitchFamily="18" charset="0"/>
                          </a:rPr>
                        </m:ctrlPr>
                      </m:dPr>
                      <m:e>
                        <m:r>
                          <a:rPr lang="en-US" sz="3200" b="0" i="1" smtClean="0">
                            <a:solidFill>
                              <a:srgbClr val="C00000"/>
                            </a:solidFill>
                            <a:latin typeface="Cambria Math" panose="02040503050406030204" pitchFamily="18" charset="0"/>
                          </a:rPr>
                          <m:t>𝐴</m:t>
                        </m:r>
                        <m:r>
                          <a:rPr lang="en-US" sz="3200" b="0" i="1" smtClean="0">
                            <a:solidFill>
                              <a:srgbClr val="C00000"/>
                            </a:solidFill>
                            <a:latin typeface="Cambria Math" panose="02040503050406030204" pitchFamily="18" charset="0"/>
                          </a:rPr>
                          <m:t>,⋅</m:t>
                        </m:r>
                      </m:e>
                    </m:d>
                    <m:r>
                      <a:rPr lang="en-US" sz="3200" b="0" i="1" smtClean="0">
                        <a:solidFill>
                          <a:srgbClr val="C00000"/>
                        </a:solidFill>
                        <a:latin typeface="Cambria Math" panose="02040503050406030204" pitchFamily="18" charset="0"/>
                      </a:rPr>
                      <m:t>≈</m:t>
                    </m:r>
                    <m:r>
                      <a:rPr lang="en-US" sz="3200" b="0" i="1" smtClean="0">
                        <a:solidFill>
                          <a:srgbClr val="C00000"/>
                        </a:solidFill>
                        <a:latin typeface="Cambria Math" panose="02040503050406030204" pitchFamily="18" charset="0"/>
                      </a:rPr>
                      <m:t>𝑓</m:t>
                    </m:r>
                    <m:r>
                      <a:rPr lang="en-US" sz="3200" b="0" i="1" smtClean="0">
                        <a:solidFill>
                          <a:srgbClr val="C00000"/>
                        </a:solidFill>
                        <a:latin typeface="Cambria Math" panose="02040503050406030204" pitchFamily="18" charset="0"/>
                      </a:rPr>
                      <m:t>(</m:t>
                    </m:r>
                    <m:sSup>
                      <m:sSupPr>
                        <m:ctrlPr>
                          <a:rPr lang="en-US" sz="3200" b="0" i="1" smtClean="0">
                            <a:solidFill>
                              <a:srgbClr val="C00000"/>
                            </a:solidFill>
                            <a:latin typeface="Cambria Math" panose="02040503050406030204" pitchFamily="18" charset="0"/>
                          </a:rPr>
                        </m:ctrlPr>
                      </m:sSupPr>
                      <m:e>
                        <m:r>
                          <a:rPr lang="en-US" sz="3200" b="0" i="1" smtClean="0">
                            <a:solidFill>
                              <a:srgbClr val="C00000"/>
                            </a:solidFill>
                            <a:latin typeface="Cambria Math" panose="02040503050406030204" pitchFamily="18" charset="0"/>
                          </a:rPr>
                          <m:t>𝐴</m:t>
                        </m:r>
                      </m:e>
                      <m:sup>
                        <m:r>
                          <a:rPr lang="en-US" sz="3200" b="0" i="1" smtClean="0">
                            <a:solidFill>
                              <a:srgbClr val="C00000"/>
                            </a:solidFill>
                            <a:latin typeface="Cambria Math" panose="02040503050406030204" pitchFamily="18" charset="0"/>
                          </a:rPr>
                          <m:t>′</m:t>
                        </m:r>
                      </m:sup>
                    </m:sSup>
                    <m:r>
                      <a:rPr lang="en-US" sz="3200" b="0" i="1" smtClean="0">
                        <a:solidFill>
                          <a:srgbClr val="C00000"/>
                        </a:solidFill>
                        <a:latin typeface="Cambria Math" panose="02040503050406030204" pitchFamily="18" charset="0"/>
                      </a:rPr>
                      <m:t>,⋅)</m:t>
                    </m:r>
                  </m:oMath>
                </a14:m>
                <a:endParaRPr lang="en-US" sz="3200" dirty="0"/>
              </a:p>
            </p:txBody>
          </p:sp>
        </mc:Choice>
        <mc:Fallback xmlns="">
          <p:sp>
            <p:nvSpPr>
              <p:cNvPr id="6" name="Rectangle 5">
                <a:extLst>
                  <a:ext uri="{FF2B5EF4-FFF2-40B4-BE49-F238E27FC236}">
                    <a16:creationId xmlns:a16="http://schemas.microsoft.com/office/drawing/2014/main" id="{ADE29DC0-5F55-4C0F-9250-42464CEC0C31}"/>
                  </a:ext>
                </a:extLst>
              </p:cNvPr>
              <p:cNvSpPr>
                <a:spLocks noRot="1" noChangeAspect="1" noMove="1" noResize="1" noEditPoints="1" noAdjustHandles="1" noChangeArrowheads="1" noChangeShapeType="1" noTextEdit="1"/>
              </p:cNvSpPr>
              <p:nvPr/>
            </p:nvSpPr>
            <p:spPr>
              <a:xfrm>
                <a:off x="681319" y="1785331"/>
                <a:ext cx="3774140" cy="3539430"/>
              </a:xfrm>
              <a:prstGeom prst="rect">
                <a:avLst/>
              </a:prstGeom>
              <a:blipFill>
                <a:blip r:embed="rId2"/>
                <a:stretch>
                  <a:fillRect l="-3716" t="-2069" b="-3793"/>
                </a:stretch>
              </a:blipFill>
            </p:spPr>
            <p:txBody>
              <a:bodyPr/>
              <a:lstStyle/>
              <a:p>
                <a:r>
                  <a:rPr lang="en-US">
                    <a:noFill/>
                  </a:rPr>
                  <a:t> </a:t>
                </a:r>
              </a:p>
            </p:txBody>
          </p:sp>
        </mc:Fallback>
      </mc:AlternateContent>
      <p:sp>
        <p:nvSpPr>
          <p:cNvPr id="16" name="Rectangle 15">
            <a:extLst>
              <a:ext uri="{FF2B5EF4-FFF2-40B4-BE49-F238E27FC236}">
                <a16:creationId xmlns:a16="http://schemas.microsoft.com/office/drawing/2014/main" id="{B7CB3874-B073-BA50-2AA5-5D0CF7779D33}"/>
              </a:ext>
            </a:extLst>
          </p:cNvPr>
          <p:cNvSpPr/>
          <p:nvPr/>
        </p:nvSpPr>
        <p:spPr>
          <a:xfrm>
            <a:off x="5650213" y="647874"/>
            <a:ext cx="2067907" cy="5562251"/>
          </a:xfrm>
          <a:prstGeom prst="rect">
            <a:avLst/>
          </a:prstGeom>
          <a:noFill/>
          <a:ln w="571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9866ECAB-96C2-B65F-7C22-FFEF5B57AD1A}"/>
                  </a:ext>
                </a:extLst>
              </p:cNvPr>
              <p:cNvSpPr/>
              <p:nvPr/>
            </p:nvSpPr>
            <p:spPr>
              <a:xfrm>
                <a:off x="7849700" y="1881374"/>
                <a:ext cx="541367"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i="1" smtClean="0">
                          <a:solidFill>
                            <a:srgbClr val="C00000"/>
                          </a:solidFill>
                          <a:latin typeface="Cambria Math" panose="02040503050406030204" pitchFamily="18" charset="0"/>
                        </a:rPr>
                        <m:t>𝐴</m:t>
                      </m:r>
                    </m:oMath>
                  </m:oMathPara>
                </a14:m>
                <a:endParaRPr lang="en-US" dirty="0">
                  <a:solidFill>
                    <a:srgbClr val="C00000"/>
                  </a:solidFill>
                </a:endParaRPr>
              </a:p>
            </p:txBody>
          </p:sp>
        </mc:Choice>
        <mc:Fallback xmlns="">
          <p:sp>
            <p:nvSpPr>
              <p:cNvPr id="17" name="Rectangle 16">
                <a:extLst>
                  <a:ext uri="{FF2B5EF4-FFF2-40B4-BE49-F238E27FC236}">
                    <a16:creationId xmlns:a16="http://schemas.microsoft.com/office/drawing/2014/main" id="{9866ECAB-96C2-B65F-7C22-FFEF5B57AD1A}"/>
                  </a:ext>
                </a:extLst>
              </p:cNvPr>
              <p:cNvSpPr>
                <a:spLocks noRot="1" noChangeAspect="1" noMove="1" noResize="1" noEditPoints="1" noAdjustHandles="1" noChangeArrowheads="1" noChangeShapeType="1" noTextEdit="1"/>
              </p:cNvSpPr>
              <p:nvPr/>
            </p:nvSpPr>
            <p:spPr>
              <a:xfrm>
                <a:off x="7849700" y="1881374"/>
                <a:ext cx="541367" cy="584775"/>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Rectangle 19">
                <a:extLst>
                  <a:ext uri="{FF2B5EF4-FFF2-40B4-BE49-F238E27FC236}">
                    <a16:creationId xmlns:a16="http://schemas.microsoft.com/office/drawing/2014/main" id="{8DBDFE5C-10EC-00AA-E35D-271F8C7A19E8}"/>
                  </a:ext>
                </a:extLst>
              </p:cNvPr>
              <p:cNvSpPr/>
              <p:nvPr/>
            </p:nvSpPr>
            <p:spPr>
              <a:xfrm>
                <a:off x="5083449" y="1881374"/>
                <a:ext cx="520271"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b="0" i="1" smtClean="0">
                          <a:solidFill>
                            <a:srgbClr val="C00000"/>
                          </a:solidFill>
                          <a:latin typeface="Cambria Math" panose="02040503050406030204" pitchFamily="18" charset="0"/>
                        </a:rPr>
                        <m:t>𝑛</m:t>
                      </m:r>
                    </m:oMath>
                  </m:oMathPara>
                </a14:m>
                <a:endParaRPr lang="en-US" sz="3200" dirty="0">
                  <a:solidFill>
                    <a:srgbClr val="C00000"/>
                  </a:solidFill>
                </a:endParaRPr>
              </a:p>
            </p:txBody>
          </p:sp>
        </mc:Choice>
        <mc:Fallback xmlns="">
          <p:sp>
            <p:nvSpPr>
              <p:cNvPr id="20" name="Rectangle 19">
                <a:extLst>
                  <a:ext uri="{FF2B5EF4-FFF2-40B4-BE49-F238E27FC236}">
                    <a16:creationId xmlns:a16="http://schemas.microsoft.com/office/drawing/2014/main" id="{8DBDFE5C-10EC-00AA-E35D-271F8C7A19E8}"/>
                  </a:ext>
                </a:extLst>
              </p:cNvPr>
              <p:cNvSpPr>
                <a:spLocks noRot="1" noChangeAspect="1" noMove="1" noResize="1" noEditPoints="1" noAdjustHandles="1" noChangeArrowheads="1" noChangeShapeType="1" noTextEdit="1"/>
              </p:cNvSpPr>
              <p:nvPr/>
            </p:nvSpPr>
            <p:spPr>
              <a:xfrm>
                <a:off x="5083449" y="1881374"/>
                <a:ext cx="520271" cy="58477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Rectangle 20">
                <a:extLst>
                  <a:ext uri="{FF2B5EF4-FFF2-40B4-BE49-F238E27FC236}">
                    <a16:creationId xmlns:a16="http://schemas.microsoft.com/office/drawing/2014/main" id="{620DCA0C-9659-34B9-F2B0-607A5B54BDBF}"/>
                  </a:ext>
                </a:extLst>
              </p:cNvPr>
              <p:cNvSpPr/>
              <p:nvPr/>
            </p:nvSpPr>
            <p:spPr>
              <a:xfrm>
                <a:off x="6487061" y="6297191"/>
                <a:ext cx="394210" cy="58477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3200" b="0" i="1" smtClean="0">
                          <a:solidFill>
                            <a:srgbClr val="C00000"/>
                          </a:solidFill>
                          <a:latin typeface="Cambria Math" panose="02040503050406030204" pitchFamily="18" charset="0"/>
                        </a:rPr>
                        <m:t>𝑑</m:t>
                      </m:r>
                    </m:oMath>
                  </m:oMathPara>
                </a14:m>
                <a:endParaRPr lang="en-US" sz="3200" dirty="0">
                  <a:solidFill>
                    <a:srgbClr val="C00000"/>
                  </a:solidFill>
                </a:endParaRPr>
              </a:p>
            </p:txBody>
          </p:sp>
        </mc:Choice>
        <mc:Fallback xmlns="">
          <p:sp>
            <p:nvSpPr>
              <p:cNvPr id="21" name="Rectangle 20">
                <a:extLst>
                  <a:ext uri="{FF2B5EF4-FFF2-40B4-BE49-F238E27FC236}">
                    <a16:creationId xmlns:a16="http://schemas.microsoft.com/office/drawing/2014/main" id="{620DCA0C-9659-34B9-F2B0-607A5B54BDBF}"/>
                  </a:ext>
                </a:extLst>
              </p:cNvPr>
              <p:cNvSpPr>
                <a:spLocks noRot="1" noChangeAspect="1" noMove="1" noResize="1" noEditPoints="1" noAdjustHandles="1" noChangeArrowheads="1" noChangeShapeType="1" noTextEdit="1"/>
              </p:cNvSpPr>
              <p:nvPr/>
            </p:nvSpPr>
            <p:spPr>
              <a:xfrm>
                <a:off x="6487061" y="6297191"/>
                <a:ext cx="394210" cy="584775"/>
              </a:xfrm>
              <a:prstGeom prst="rect">
                <a:avLst/>
              </a:prstGeom>
              <a:blipFill>
                <a:blip r:embed="rId5"/>
                <a:stretch>
                  <a:fillRect/>
                </a:stretch>
              </a:blipFill>
            </p:spPr>
            <p:txBody>
              <a:bodyPr/>
              <a:lstStyle/>
              <a:p>
                <a:r>
                  <a:rPr lang="en-US">
                    <a:noFill/>
                  </a:rPr>
                  <a:t> </a:t>
                </a:r>
              </a:p>
            </p:txBody>
          </p:sp>
        </mc:Fallback>
      </mc:AlternateContent>
      <p:sp>
        <p:nvSpPr>
          <p:cNvPr id="32" name="Rectangle 31">
            <a:extLst>
              <a:ext uri="{FF2B5EF4-FFF2-40B4-BE49-F238E27FC236}">
                <a16:creationId xmlns:a16="http://schemas.microsoft.com/office/drawing/2014/main" id="{1F17CD86-9219-314C-5606-68964F4C48D7}"/>
              </a:ext>
            </a:extLst>
          </p:cNvPr>
          <p:cNvSpPr/>
          <p:nvPr/>
        </p:nvSpPr>
        <p:spPr>
          <a:xfrm>
            <a:off x="9285893" y="2195533"/>
            <a:ext cx="2067907" cy="2617694"/>
          </a:xfrm>
          <a:prstGeom prst="rect">
            <a:avLst/>
          </a:prstGeom>
          <a:noFill/>
          <a:ln w="571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4" name="Rectangle 33">
                <a:extLst>
                  <a:ext uri="{FF2B5EF4-FFF2-40B4-BE49-F238E27FC236}">
                    <a16:creationId xmlns:a16="http://schemas.microsoft.com/office/drawing/2014/main" id="{25E2EE30-16DA-E3AE-E4CE-BEBE24FFABB1}"/>
                  </a:ext>
                </a:extLst>
              </p:cNvPr>
              <p:cNvSpPr/>
              <p:nvPr/>
            </p:nvSpPr>
            <p:spPr>
              <a:xfrm>
                <a:off x="11420276" y="3203849"/>
                <a:ext cx="643125"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i="1" smtClean="0">
                          <a:solidFill>
                            <a:srgbClr val="C00000"/>
                          </a:solidFill>
                          <a:latin typeface="Cambria Math" panose="02040503050406030204" pitchFamily="18" charset="0"/>
                        </a:rPr>
                        <m:t>𝐴</m:t>
                      </m:r>
                      <m:r>
                        <a:rPr lang="en-US" sz="3200" b="0" i="1" smtClean="0">
                          <a:solidFill>
                            <a:srgbClr val="C00000"/>
                          </a:solidFill>
                          <a:latin typeface="Cambria Math" panose="02040503050406030204" pitchFamily="18" charset="0"/>
                        </a:rPr>
                        <m:t>′</m:t>
                      </m:r>
                    </m:oMath>
                  </m:oMathPara>
                </a14:m>
                <a:endParaRPr lang="en-US" dirty="0">
                  <a:solidFill>
                    <a:srgbClr val="C00000"/>
                  </a:solidFill>
                </a:endParaRPr>
              </a:p>
            </p:txBody>
          </p:sp>
        </mc:Choice>
        <mc:Fallback xmlns="">
          <p:sp>
            <p:nvSpPr>
              <p:cNvPr id="34" name="Rectangle 33">
                <a:extLst>
                  <a:ext uri="{FF2B5EF4-FFF2-40B4-BE49-F238E27FC236}">
                    <a16:creationId xmlns:a16="http://schemas.microsoft.com/office/drawing/2014/main" id="{25E2EE30-16DA-E3AE-E4CE-BEBE24FFABB1}"/>
                  </a:ext>
                </a:extLst>
              </p:cNvPr>
              <p:cNvSpPr>
                <a:spLocks noRot="1" noChangeAspect="1" noMove="1" noResize="1" noEditPoints="1" noAdjustHandles="1" noChangeArrowheads="1" noChangeShapeType="1" noTextEdit="1"/>
              </p:cNvSpPr>
              <p:nvPr/>
            </p:nvSpPr>
            <p:spPr>
              <a:xfrm>
                <a:off x="11420276" y="3203849"/>
                <a:ext cx="643125" cy="584775"/>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Rectangle 34">
                <a:extLst>
                  <a:ext uri="{FF2B5EF4-FFF2-40B4-BE49-F238E27FC236}">
                    <a16:creationId xmlns:a16="http://schemas.microsoft.com/office/drawing/2014/main" id="{33D22C34-520C-42D8-E15A-F380BFB1D3A2}"/>
                  </a:ext>
                </a:extLst>
              </p:cNvPr>
              <p:cNvSpPr/>
              <p:nvPr/>
            </p:nvSpPr>
            <p:spPr>
              <a:xfrm>
                <a:off x="10122741" y="4986920"/>
                <a:ext cx="394210" cy="58477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3200" b="0" i="1" smtClean="0">
                          <a:solidFill>
                            <a:srgbClr val="C00000"/>
                          </a:solidFill>
                          <a:latin typeface="Cambria Math" panose="02040503050406030204" pitchFamily="18" charset="0"/>
                        </a:rPr>
                        <m:t>𝑑</m:t>
                      </m:r>
                    </m:oMath>
                  </m:oMathPara>
                </a14:m>
                <a:endParaRPr lang="en-US" sz="3200" dirty="0">
                  <a:solidFill>
                    <a:srgbClr val="C00000"/>
                  </a:solidFill>
                </a:endParaRPr>
              </a:p>
            </p:txBody>
          </p:sp>
        </mc:Choice>
        <mc:Fallback xmlns="">
          <p:sp>
            <p:nvSpPr>
              <p:cNvPr id="35" name="Rectangle 34">
                <a:extLst>
                  <a:ext uri="{FF2B5EF4-FFF2-40B4-BE49-F238E27FC236}">
                    <a16:creationId xmlns:a16="http://schemas.microsoft.com/office/drawing/2014/main" id="{33D22C34-520C-42D8-E15A-F380BFB1D3A2}"/>
                  </a:ext>
                </a:extLst>
              </p:cNvPr>
              <p:cNvSpPr>
                <a:spLocks noRot="1" noChangeAspect="1" noMove="1" noResize="1" noEditPoints="1" noAdjustHandles="1" noChangeArrowheads="1" noChangeShapeType="1" noTextEdit="1"/>
              </p:cNvSpPr>
              <p:nvPr/>
            </p:nvSpPr>
            <p:spPr>
              <a:xfrm>
                <a:off x="10122741" y="4986920"/>
                <a:ext cx="394210" cy="584775"/>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92024BDA-1221-5C94-3A18-A959FBDBFD86}"/>
                  </a:ext>
                </a:extLst>
              </p:cNvPr>
              <p:cNvSpPr/>
              <p:nvPr/>
            </p:nvSpPr>
            <p:spPr>
              <a:xfrm>
                <a:off x="8578345" y="3203849"/>
                <a:ext cx="529889" cy="584775"/>
              </a:xfrm>
              <a:prstGeom prst="rect">
                <a:avLst/>
              </a:prstGeom>
            </p:spPr>
            <p:txBody>
              <a:bodyPr wrap="none">
                <a:spAutoFit/>
              </a:bodyPr>
              <a:lstStyle/>
              <a:p>
                <a14:m>
                  <m:oMath xmlns:m="http://schemas.openxmlformats.org/officeDocument/2006/math">
                    <m:r>
                      <a:rPr lang="en-US" sz="3200" b="0" i="1" smtClean="0">
                        <a:solidFill>
                          <a:srgbClr val="C00000"/>
                        </a:solidFill>
                        <a:latin typeface="Cambria Math" panose="02040503050406030204" pitchFamily="18" charset="0"/>
                      </a:rPr>
                      <m:t>𝑛</m:t>
                    </m:r>
                  </m:oMath>
                </a14:m>
                <a:r>
                  <a:rPr lang="en-US" sz="3200" dirty="0">
                    <a:solidFill>
                      <a:srgbClr val="C00000"/>
                    </a:solidFill>
                  </a:rPr>
                  <a:t>’</a:t>
                </a:r>
              </a:p>
            </p:txBody>
          </p:sp>
        </mc:Choice>
        <mc:Fallback xmlns="">
          <p:sp>
            <p:nvSpPr>
              <p:cNvPr id="3" name="Rectangle 2">
                <a:extLst>
                  <a:ext uri="{FF2B5EF4-FFF2-40B4-BE49-F238E27FC236}">
                    <a16:creationId xmlns:a16="http://schemas.microsoft.com/office/drawing/2014/main" id="{92024BDA-1221-5C94-3A18-A959FBDBFD86}"/>
                  </a:ext>
                </a:extLst>
              </p:cNvPr>
              <p:cNvSpPr>
                <a:spLocks noRot="1" noChangeAspect="1" noMove="1" noResize="1" noEditPoints="1" noAdjustHandles="1" noChangeArrowheads="1" noChangeShapeType="1" noTextEdit="1"/>
              </p:cNvSpPr>
              <p:nvPr/>
            </p:nvSpPr>
            <p:spPr>
              <a:xfrm>
                <a:off x="8578345" y="3203849"/>
                <a:ext cx="529889" cy="584775"/>
              </a:xfrm>
              <a:prstGeom prst="rect">
                <a:avLst/>
              </a:prstGeom>
              <a:blipFill>
                <a:blip r:embed="rId8"/>
                <a:stretch>
                  <a:fillRect t="-12632" r="-28736" b="-35789"/>
                </a:stretch>
              </a:blipFill>
            </p:spPr>
            <p:txBody>
              <a:bodyPr/>
              <a:lstStyle/>
              <a:p>
                <a:r>
                  <a:rPr lang="en-US">
                    <a:noFill/>
                  </a:rPr>
                  <a:t> </a:t>
                </a:r>
              </a:p>
            </p:txBody>
          </p:sp>
        </mc:Fallback>
      </mc:AlternateContent>
    </p:spTree>
    <p:extLst>
      <p:ext uri="{BB962C8B-B14F-4D97-AF65-F5344CB8AC3E}">
        <p14:creationId xmlns:p14="http://schemas.microsoft.com/office/powerpoint/2010/main" val="20364916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chemeClr val="accent1"/>
                </a:solidFill>
              </a:rPr>
              <a:t>Coreset</a:t>
            </a:r>
          </a:p>
        </p:txBody>
      </p:sp>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ADE29DC0-5F55-4C0F-9250-42464CEC0C31}"/>
                  </a:ext>
                </a:extLst>
              </p:cNvPr>
              <p:cNvSpPr/>
              <p:nvPr/>
            </p:nvSpPr>
            <p:spPr>
              <a:xfrm>
                <a:off x="681318" y="1785331"/>
                <a:ext cx="9807387" cy="2554545"/>
              </a:xfrm>
              <a:prstGeom prst="rect">
                <a:avLst/>
              </a:prstGeom>
            </p:spPr>
            <p:txBody>
              <a:bodyPr wrap="square">
                <a:spAutoFit/>
              </a:bodyPr>
              <a:lstStyle/>
              <a:p>
                <a:pPr marL="457200" indent="-457200">
                  <a:buFont typeface="Arial" panose="020B0604020202020204" pitchFamily="34" charset="0"/>
                  <a:buChar char="•"/>
                </a:pPr>
                <a:r>
                  <a:rPr lang="en-US" sz="3200" dirty="0"/>
                  <a:t>Lots of different constructions with various tradeoffs</a:t>
                </a:r>
              </a:p>
              <a:p>
                <a:pPr marL="914400" lvl="1" indent="-457200">
                  <a:buFont typeface="Arial" panose="020B0604020202020204" pitchFamily="34" charset="0"/>
                  <a:buChar char="•"/>
                </a:pPr>
                <a:r>
                  <a:rPr lang="en-US" sz="3200" dirty="0"/>
                  <a:t>Size </a:t>
                </a:r>
                <a14:m>
                  <m:oMath xmlns:m="http://schemas.openxmlformats.org/officeDocument/2006/math">
                    <m:r>
                      <a:rPr lang="en-US" sz="3200" b="0" i="1" smtClean="0">
                        <a:solidFill>
                          <a:srgbClr val="C00000"/>
                        </a:solidFill>
                        <a:latin typeface="Cambria Math" panose="02040503050406030204" pitchFamily="18" charset="0"/>
                      </a:rPr>
                      <m:t>𝑛</m:t>
                    </m:r>
                  </m:oMath>
                </a14:m>
                <a:r>
                  <a:rPr lang="en-US" sz="3200" dirty="0">
                    <a:solidFill>
                      <a:srgbClr val="C00000"/>
                    </a:solidFill>
                  </a:rPr>
                  <a:t>’ </a:t>
                </a:r>
                <a:r>
                  <a:rPr lang="en-US" sz="3200" dirty="0"/>
                  <a:t>vs. accuracy</a:t>
                </a:r>
              </a:p>
              <a:p>
                <a:pPr marL="914400" lvl="1" indent="-457200">
                  <a:buFont typeface="Arial" panose="020B0604020202020204" pitchFamily="34" charset="0"/>
                  <a:buChar char="•"/>
                </a:pPr>
                <a:r>
                  <a:rPr lang="en-US" sz="3200" dirty="0"/>
                  <a:t>Size </a:t>
                </a:r>
                <a14:m>
                  <m:oMath xmlns:m="http://schemas.openxmlformats.org/officeDocument/2006/math">
                    <m:r>
                      <a:rPr lang="en-US" sz="3200" b="0" i="1" smtClean="0">
                        <a:solidFill>
                          <a:srgbClr val="C00000"/>
                        </a:solidFill>
                        <a:latin typeface="Cambria Math" panose="02040503050406030204" pitchFamily="18" charset="0"/>
                      </a:rPr>
                      <m:t>𝑛</m:t>
                    </m:r>
                  </m:oMath>
                </a14:m>
                <a:r>
                  <a:rPr lang="en-US" sz="3200" dirty="0">
                    <a:solidFill>
                      <a:srgbClr val="C00000"/>
                    </a:solidFill>
                  </a:rPr>
                  <a:t>’ </a:t>
                </a:r>
                <a:r>
                  <a:rPr lang="en-US" sz="3200" dirty="0"/>
                  <a:t>vs. computation time</a:t>
                </a:r>
              </a:p>
              <a:p>
                <a:pPr marL="914400" lvl="1" indent="-457200">
                  <a:buFont typeface="Arial" panose="020B0604020202020204" pitchFamily="34" charset="0"/>
                  <a:buChar char="•"/>
                </a:pPr>
                <a:r>
                  <a:rPr lang="en-US" sz="3200" dirty="0"/>
                  <a:t>Size </a:t>
                </a:r>
                <a14:m>
                  <m:oMath xmlns:m="http://schemas.openxmlformats.org/officeDocument/2006/math">
                    <m:r>
                      <a:rPr lang="en-US" sz="3200" b="0" i="1" smtClean="0">
                        <a:solidFill>
                          <a:srgbClr val="C00000"/>
                        </a:solidFill>
                        <a:latin typeface="Cambria Math" panose="02040503050406030204" pitchFamily="18" charset="0"/>
                      </a:rPr>
                      <m:t>𝑛</m:t>
                    </m:r>
                  </m:oMath>
                </a14:m>
                <a:r>
                  <a:rPr lang="en-US" sz="3200" dirty="0">
                    <a:solidFill>
                      <a:srgbClr val="C00000"/>
                    </a:solidFill>
                  </a:rPr>
                  <a:t>’ </a:t>
                </a:r>
                <a:r>
                  <a:rPr lang="en-US" sz="3200" dirty="0"/>
                  <a:t>vs. interpretability</a:t>
                </a:r>
              </a:p>
              <a:p>
                <a:pPr marL="914400" lvl="1" indent="-457200">
                  <a:buFont typeface="Arial" panose="020B0604020202020204" pitchFamily="34" charset="0"/>
                  <a:buChar char="•"/>
                </a:pPr>
                <a:r>
                  <a:rPr lang="en-US" sz="3200" dirty="0"/>
                  <a:t>Average-case vs. worst-case performance</a:t>
                </a:r>
              </a:p>
            </p:txBody>
          </p:sp>
        </mc:Choice>
        <mc:Fallback xmlns="">
          <p:sp>
            <p:nvSpPr>
              <p:cNvPr id="6" name="Rectangle 5">
                <a:extLst>
                  <a:ext uri="{FF2B5EF4-FFF2-40B4-BE49-F238E27FC236}">
                    <a16:creationId xmlns:a16="http://schemas.microsoft.com/office/drawing/2014/main" id="{ADE29DC0-5F55-4C0F-9250-42464CEC0C31}"/>
                  </a:ext>
                </a:extLst>
              </p:cNvPr>
              <p:cNvSpPr>
                <a:spLocks noRot="1" noChangeAspect="1" noMove="1" noResize="1" noEditPoints="1" noAdjustHandles="1" noChangeArrowheads="1" noChangeShapeType="1" noTextEdit="1"/>
              </p:cNvSpPr>
              <p:nvPr/>
            </p:nvSpPr>
            <p:spPr>
              <a:xfrm>
                <a:off x="681318" y="1785331"/>
                <a:ext cx="9807387" cy="2554545"/>
              </a:xfrm>
              <a:prstGeom prst="rect">
                <a:avLst/>
              </a:prstGeom>
              <a:blipFill>
                <a:blip r:embed="rId3"/>
                <a:stretch>
                  <a:fillRect l="-1429" t="-3103" b="-6921"/>
                </a:stretch>
              </a:blipFill>
            </p:spPr>
            <p:txBody>
              <a:bodyPr/>
              <a:lstStyle/>
              <a:p>
                <a:r>
                  <a:rPr lang="en-US">
                    <a:noFill/>
                  </a:rPr>
                  <a:t> </a:t>
                </a:r>
              </a:p>
            </p:txBody>
          </p:sp>
        </mc:Fallback>
      </mc:AlternateContent>
    </p:spTree>
    <p:extLst>
      <p:ext uri="{BB962C8B-B14F-4D97-AF65-F5344CB8AC3E}">
        <p14:creationId xmlns:p14="http://schemas.microsoft.com/office/powerpoint/2010/main" val="22123610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chemeClr val="accent1"/>
                </a:solidFill>
              </a:rPr>
              <a:t>New Coreset Constructions</a:t>
            </a:r>
          </a:p>
        </p:txBody>
      </p:sp>
      <p:sp>
        <p:nvSpPr>
          <p:cNvPr id="6" name="Rectangle 5">
            <a:extLst>
              <a:ext uri="{FF2B5EF4-FFF2-40B4-BE49-F238E27FC236}">
                <a16:creationId xmlns:a16="http://schemas.microsoft.com/office/drawing/2014/main" id="{ADE29DC0-5F55-4C0F-9250-42464CEC0C31}"/>
              </a:ext>
            </a:extLst>
          </p:cNvPr>
          <p:cNvSpPr/>
          <p:nvPr/>
        </p:nvSpPr>
        <p:spPr>
          <a:xfrm>
            <a:off x="681318" y="1785331"/>
            <a:ext cx="9807387" cy="5016758"/>
          </a:xfrm>
          <a:prstGeom prst="rect">
            <a:avLst/>
          </a:prstGeom>
        </p:spPr>
        <p:txBody>
          <a:bodyPr wrap="square">
            <a:spAutoFit/>
          </a:bodyPr>
          <a:lstStyle/>
          <a:p>
            <a:pPr marL="457200" indent="-457200">
              <a:buFont typeface="Arial" panose="020B0604020202020204" pitchFamily="34" charset="0"/>
              <a:buChar char="•"/>
            </a:pPr>
            <a:r>
              <a:rPr lang="en-US" sz="3200" dirty="0"/>
              <a:t>Coresets for data-independent neural pruning </a:t>
            </a:r>
            <a:r>
              <a:rPr lang="en-US" sz="3200" dirty="0">
                <a:solidFill>
                  <a:srgbClr val="7030A0"/>
                </a:solidFill>
              </a:rPr>
              <a:t>[MOB</a:t>
            </a:r>
            <a:r>
              <a:rPr lang="en-US" sz="3200" dirty="0">
                <a:solidFill>
                  <a:srgbClr val="FF0000"/>
                </a:solidFill>
              </a:rPr>
              <a:t>Z</a:t>
            </a:r>
            <a:r>
              <a:rPr lang="en-US" sz="3200" dirty="0">
                <a:solidFill>
                  <a:srgbClr val="7030A0"/>
                </a:solidFill>
              </a:rPr>
              <a:t>F20]</a:t>
            </a:r>
            <a:r>
              <a:rPr lang="en-US" sz="3200" dirty="0"/>
              <a:t> </a:t>
            </a:r>
          </a:p>
          <a:p>
            <a:pPr marL="457200" indent="-457200">
              <a:buFont typeface="Arial" panose="020B0604020202020204" pitchFamily="34" charset="0"/>
              <a:buChar char="•"/>
            </a:pPr>
            <a:r>
              <a:rPr lang="en-US" sz="3200" dirty="0"/>
              <a:t>Coresets for projective clustering </a:t>
            </a:r>
            <a:r>
              <a:rPr lang="en-US" sz="3200" dirty="0">
                <a:solidFill>
                  <a:srgbClr val="7030A0"/>
                </a:solidFill>
              </a:rPr>
              <a:t>[TW</a:t>
            </a:r>
            <a:r>
              <a:rPr lang="en-US" sz="3200" dirty="0">
                <a:solidFill>
                  <a:srgbClr val="FF0000"/>
                </a:solidFill>
              </a:rPr>
              <a:t>Z</a:t>
            </a:r>
            <a:r>
              <a:rPr lang="en-US" sz="3200" dirty="0">
                <a:solidFill>
                  <a:srgbClr val="7030A0"/>
                </a:solidFill>
              </a:rPr>
              <a:t>BF22]</a:t>
            </a:r>
            <a:endParaRPr lang="en-US" sz="3200" dirty="0"/>
          </a:p>
          <a:p>
            <a:pPr marL="457200" indent="-457200">
              <a:buFont typeface="Arial" panose="020B0604020202020204" pitchFamily="34" charset="0"/>
              <a:buChar char="•"/>
            </a:pPr>
            <a:r>
              <a:rPr lang="en-US" sz="3200" dirty="0"/>
              <a:t>Coresets for regression on structured matrices </a:t>
            </a:r>
            <a:r>
              <a:rPr lang="en-US" sz="3200" dirty="0">
                <a:solidFill>
                  <a:srgbClr val="7030A0"/>
                </a:solidFill>
              </a:rPr>
              <a:t>[MMMW</a:t>
            </a:r>
            <a:r>
              <a:rPr lang="en-US" sz="3200" dirty="0">
                <a:solidFill>
                  <a:srgbClr val="FF0000"/>
                </a:solidFill>
              </a:rPr>
              <a:t>Z</a:t>
            </a:r>
            <a:r>
              <a:rPr lang="en-US" sz="3200" dirty="0">
                <a:solidFill>
                  <a:srgbClr val="7030A0"/>
                </a:solidFill>
              </a:rPr>
              <a:t>F22]</a:t>
            </a:r>
            <a:r>
              <a:rPr lang="en-US" sz="3200" dirty="0"/>
              <a:t> </a:t>
            </a:r>
          </a:p>
          <a:p>
            <a:pPr marL="457200" indent="-457200">
              <a:buFont typeface="Arial" panose="020B0604020202020204" pitchFamily="34" charset="0"/>
              <a:buChar char="•"/>
            </a:pPr>
            <a:r>
              <a:rPr lang="en-US" sz="3200" dirty="0"/>
              <a:t>Online coresets for linear algebra </a:t>
            </a:r>
            <a:r>
              <a:rPr lang="en-US" sz="3200" dirty="0">
                <a:solidFill>
                  <a:srgbClr val="7030A0"/>
                </a:solidFill>
              </a:rPr>
              <a:t>[BDMMUW</a:t>
            </a:r>
            <a:r>
              <a:rPr lang="en-US" sz="3200" dirty="0">
                <a:solidFill>
                  <a:srgbClr val="FF0000"/>
                </a:solidFill>
              </a:rPr>
              <a:t>Z</a:t>
            </a:r>
            <a:r>
              <a:rPr lang="en-US" sz="3200" dirty="0">
                <a:solidFill>
                  <a:srgbClr val="7030A0"/>
                </a:solidFill>
              </a:rPr>
              <a:t>20]</a:t>
            </a:r>
            <a:r>
              <a:rPr lang="en-US" sz="3200" dirty="0"/>
              <a:t> </a:t>
            </a:r>
          </a:p>
          <a:p>
            <a:pPr marL="457200" indent="-457200">
              <a:buFont typeface="Arial" panose="020B0604020202020204" pitchFamily="34" charset="0"/>
              <a:buChar char="•"/>
            </a:pPr>
            <a:r>
              <a:rPr lang="en-US" sz="3200" dirty="0"/>
              <a:t>General coreset construction framework through sensitivity sampling </a:t>
            </a:r>
            <a:r>
              <a:rPr lang="en-US" sz="3200" dirty="0">
                <a:solidFill>
                  <a:srgbClr val="7030A0"/>
                </a:solidFill>
              </a:rPr>
              <a:t>[BFLS</a:t>
            </a:r>
            <a:r>
              <a:rPr lang="en-US" sz="3200" dirty="0">
                <a:solidFill>
                  <a:srgbClr val="FF0000"/>
                </a:solidFill>
              </a:rPr>
              <a:t>Z</a:t>
            </a:r>
            <a:r>
              <a:rPr lang="en-US" sz="3200" dirty="0">
                <a:solidFill>
                  <a:srgbClr val="7030A0"/>
                </a:solidFill>
              </a:rPr>
              <a:t>21]</a:t>
            </a:r>
            <a:endParaRPr lang="en-US" sz="3200" dirty="0"/>
          </a:p>
          <a:p>
            <a:pPr marL="457200" indent="-457200">
              <a:buFont typeface="Arial" panose="020B0604020202020204" pitchFamily="34" charset="0"/>
              <a:buChar char="•"/>
            </a:pPr>
            <a:endParaRPr lang="en-US" sz="3200" dirty="0"/>
          </a:p>
          <a:p>
            <a:pPr marL="457200" indent="-457200">
              <a:buFont typeface="Arial" panose="020B0604020202020204" pitchFamily="34" charset="0"/>
              <a:buChar char="•"/>
            </a:pPr>
            <a:endParaRPr lang="en-US" sz="3200" dirty="0"/>
          </a:p>
        </p:txBody>
      </p:sp>
    </p:spTree>
    <p:extLst>
      <p:ext uri="{BB962C8B-B14F-4D97-AF65-F5344CB8AC3E}">
        <p14:creationId xmlns:p14="http://schemas.microsoft.com/office/powerpoint/2010/main" val="37921163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42E09F4-ACAA-940B-5F0B-9F77E506A1E8}"/>
              </a:ext>
            </a:extLst>
          </p:cNvPr>
          <p:cNvPicPr>
            <a:picLocks noChangeAspect="1"/>
          </p:cNvPicPr>
          <p:nvPr/>
        </p:nvPicPr>
        <p:blipFill>
          <a:blip r:embed="rId2"/>
          <a:stretch>
            <a:fillRect/>
          </a:stretch>
        </p:blipFill>
        <p:spPr>
          <a:xfrm>
            <a:off x="2845130" y="0"/>
            <a:ext cx="6501740" cy="6858000"/>
          </a:xfrm>
          <a:prstGeom prst="rect">
            <a:avLst/>
          </a:prstGeom>
        </p:spPr>
      </p:pic>
      <p:sp>
        <p:nvSpPr>
          <p:cNvPr id="6" name="TextBox 5">
            <a:extLst>
              <a:ext uri="{FF2B5EF4-FFF2-40B4-BE49-F238E27FC236}">
                <a16:creationId xmlns:a16="http://schemas.microsoft.com/office/drawing/2014/main" id="{ACF266CB-A08C-B515-9D83-22982CA37567}"/>
              </a:ext>
            </a:extLst>
          </p:cNvPr>
          <p:cNvSpPr txBox="1"/>
          <p:nvPr/>
        </p:nvSpPr>
        <p:spPr>
          <a:xfrm>
            <a:off x="9994743" y="2744053"/>
            <a:ext cx="2197257" cy="584775"/>
          </a:xfrm>
          <a:prstGeom prst="rect">
            <a:avLst/>
          </a:prstGeom>
          <a:noFill/>
        </p:spPr>
        <p:txBody>
          <a:bodyPr wrap="square">
            <a:spAutoFit/>
          </a:bodyPr>
          <a:lstStyle/>
          <a:p>
            <a:r>
              <a:rPr lang="en-US" sz="3200" dirty="0">
                <a:solidFill>
                  <a:srgbClr val="7030A0"/>
                </a:solidFill>
              </a:rPr>
              <a:t>[MOB</a:t>
            </a:r>
            <a:r>
              <a:rPr lang="en-US" sz="3200" dirty="0">
                <a:solidFill>
                  <a:srgbClr val="FF0000"/>
                </a:solidFill>
              </a:rPr>
              <a:t>Z</a:t>
            </a:r>
            <a:r>
              <a:rPr lang="en-US" sz="3200" dirty="0">
                <a:solidFill>
                  <a:srgbClr val="7030A0"/>
                </a:solidFill>
              </a:rPr>
              <a:t>F20]</a:t>
            </a:r>
            <a:r>
              <a:rPr lang="en-US" sz="3200" dirty="0"/>
              <a:t> </a:t>
            </a:r>
          </a:p>
        </p:txBody>
      </p:sp>
    </p:spTree>
    <p:extLst>
      <p:ext uri="{BB962C8B-B14F-4D97-AF65-F5344CB8AC3E}">
        <p14:creationId xmlns:p14="http://schemas.microsoft.com/office/powerpoint/2010/main" val="121101425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BA35A20C-1E90-B0D0-B935-18A0DE8A2861}"/>
              </a:ext>
            </a:extLst>
          </p:cNvPr>
          <p:cNvSpPr txBox="1"/>
          <p:nvPr/>
        </p:nvSpPr>
        <p:spPr>
          <a:xfrm>
            <a:off x="9994743" y="2549109"/>
            <a:ext cx="2197257" cy="584775"/>
          </a:xfrm>
          <a:prstGeom prst="rect">
            <a:avLst/>
          </a:prstGeom>
          <a:noFill/>
        </p:spPr>
        <p:txBody>
          <a:bodyPr wrap="square">
            <a:spAutoFit/>
          </a:bodyPr>
          <a:lstStyle/>
          <a:p>
            <a:r>
              <a:rPr lang="en-US" sz="3200" dirty="0">
                <a:solidFill>
                  <a:srgbClr val="7030A0"/>
                </a:solidFill>
              </a:rPr>
              <a:t>[MOB</a:t>
            </a:r>
            <a:r>
              <a:rPr lang="en-US" sz="3200" dirty="0">
                <a:solidFill>
                  <a:srgbClr val="FF0000"/>
                </a:solidFill>
              </a:rPr>
              <a:t>Z</a:t>
            </a:r>
            <a:r>
              <a:rPr lang="en-US" sz="3200" dirty="0">
                <a:solidFill>
                  <a:srgbClr val="7030A0"/>
                </a:solidFill>
              </a:rPr>
              <a:t>F20]</a:t>
            </a:r>
            <a:r>
              <a:rPr lang="en-US" sz="3200" dirty="0"/>
              <a:t> </a:t>
            </a:r>
          </a:p>
        </p:txBody>
      </p:sp>
      <p:pic>
        <p:nvPicPr>
          <p:cNvPr id="3" name="Picture 2">
            <a:extLst>
              <a:ext uri="{FF2B5EF4-FFF2-40B4-BE49-F238E27FC236}">
                <a16:creationId xmlns:a16="http://schemas.microsoft.com/office/drawing/2014/main" id="{E9896599-744C-ED62-A924-DB6F524432C7}"/>
              </a:ext>
            </a:extLst>
          </p:cNvPr>
          <p:cNvPicPr>
            <a:picLocks noChangeAspect="1"/>
          </p:cNvPicPr>
          <p:nvPr/>
        </p:nvPicPr>
        <p:blipFill>
          <a:blip r:embed="rId3"/>
          <a:stretch>
            <a:fillRect/>
          </a:stretch>
        </p:blipFill>
        <p:spPr>
          <a:xfrm>
            <a:off x="783603" y="94805"/>
            <a:ext cx="9142822" cy="6668389"/>
          </a:xfrm>
          <a:prstGeom prst="rect">
            <a:avLst/>
          </a:prstGeom>
        </p:spPr>
      </p:pic>
    </p:spTree>
    <p:extLst>
      <p:ext uri="{BB962C8B-B14F-4D97-AF65-F5344CB8AC3E}">
        <p14:creationId xmlns:p14="http://schemas.microsoft.com/office/powerpoint/2010/main" val="419329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chemeClr val="accent1"/>
                </a:solidFill>
              </a:rPr>
              <a:t>Evolving Demands</a:t>
            </a:r>
          </a:p>
        </p:txBody>
      </p:sp>
      <p:sp>
        <p:nvSpPr>
          <p:cNvPr id="6" name="Rectangle 5">
            <a:extLst>
              <a:ext uri="{FF2B5EF4-FFF2-40B4-BE49-F238E27FC236}">
                <a16:creationId xmlns:a16="http://schemas.microsoft.com/office/drawing/2014/main" id="{ADE29DC0-5F55-4C0F-9250-42464CEC0C31}"/>
              </a:ext>
            </a:extLst>
          </p:cNvPr>
          <p:cNvSpPr/>
          <p:nvPr/>
        </p:nvSpPr>
        <p:spPr>
          <a:xfrm>
            <a:off x="681318" y="1785331"/>
            <a:ext cx="9807387" cy="2554545"/>
          </a:xfrm>
          <a:prstGeom prst="rect">
            <a:avLst/>
          </a:prstGeom>
        </p:spPr>
        <p:txBody>
          <a:bodyPr wrap="square">
            <a:spAutoFit/>
          </a:bodyPr>
          <a:lstStyle/>
          <a:p>
            <a:pPr marL="457200" indent="-457200">
              <a:buFont typeface="Arial" panose="020B0604020202020204" pitchFamily="34" charset="0"/>
              <a:buChar char="•"/>
            </a:pPr>
            <a:r>
              <a:rPr lang="en-US" sz="3200" dirty="0"/>
              <a:t>Sublinear-time or sublinear-space algorithms</a:t>
            </a:r>
          </a:p>
          <a:p>
            <a:pPr marL="457200" indent="-457200">
              <a:buFont typeface="Arial" panose="020B0604020202020204" pitchFamily="34" charset="0"/>
              <a:buChar char="•"/>
            </a:pPr>
            <a:r>
              <a:rPr lang="en-US" sz="3200" dirty="0">
                <a:solidFill>
                  <a:srgbClr val="C00000"/>
                </a:solidFill>
              </a:rPr>
              <a:t>Incorporation of advice</a:t>
            </a:r>
          </a:p>
          <a:p>
            <a:pPr marL="457200" indent="-457200">
              <a:buFont typeface="Arial" panose="020B0604020202020204" pitchFamily="34" charset="0"/>
              <a:buChar char="•"/>
            </a:pPr>
            <a:r>
              <a:rPr lang="en-US" sz="3200" dirty="0"/>
              <a:t>Security and privacy</a:t>
            </a:r>
          </a:p>
          <a:p>
            <a:pPr marL="457200" indent="-457200">
              <a:buFont typeface="Arial" panose="020B0604020202020204" pitchFamily="34" charset="0"/>
              <a:buChar char="•"/>
            </a:pPr>
            <a:r>
              <a:rPr lang="en-US" sz="3200" dirty="0"/>
              <a:t>Robustness to noise or adversarial input</a:t>
            </a:r>
          </a:p>
          <a:p>
            <a:pPr marL="457200" indent="-457200">
              <a:buFont typeface="Arial" panose="020B0604020202020204" pitchFamily="34" charset="0"/>
              <a:buChar char="•"/>
            </a:pPr>
            <a:r>
              <a:rPr lang="en-US" sz="3200" dirty="0"/>
              <a:t>Ability to handle time-sensitive data</a:t>
            </a:r>
          </a:p>
        </p:txBody>
      </p:sp>
      <p:pic>
        <p:nvPicPr>
          <p:cNvPr id="4" name="Picture 3">
            <a:extLst>
              <a:ext uri="{FF2B5EF4-FFF2-40B4-BE49-F238E27FC236}">
                <a16:creationId xmlns:a16="http://schemas.microsoft.com/office/drawing/2014/main" id="{9FC84CB5-8B86-E5AB-ED7E-245BFEEC3C3A}"/>
              </a:ext>
            </a:extLst>
          </p:cNvPr>
          <p:cNvPicPr>
            <a:picLocks noChangeAspect="1"/>
          </p:cNvPicPr>
          <p:nvPr/>
        </p:nvPicPr>
        <p:blipFill>
          <a:blip r:embed="rId3"/>
          <a:stretch>
            <a:fillRect/>
          </a:stretch>
        </p:blipFill>
        <p:spPr>
          <a:xfrm>
            <a:off x="7822096" y="3109045"/>
            <a:ext cx="4247322" cy="3647700"/>
          </a:xfrm>
          <a:prstGeom prst="rect">
            <a:avLst/>
          </a:prstGeom>
        </p:spPr>
      </p:pic>
    </p:spTree>
    <p:extLst>
      <p:ext uri="{BB962C8B-B14F-4D97-AF65-F5344CB8AC3E}">
        <p14:creationId xmlns:p14="http://schemas.microsoft.com/office/powerpoint/2010/main" val="12234056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0694775-D4F7-4290-7B3D-85E86CFF7993}"/>
              </a:ext>
            </a:extLst>
          </p:cNvPr>
          <p:cNvPicPr>
            <a:picLocks noChangeAspect="1"/>
          </p:cNvPicPr>
          <p:nvPr/>
        </p:nvPicPr>
        <p:blipFill>
          <a:blip r:embed="rId2"/>
          <a:stretch>
            <a:fillRect/>
          </a:stretch>
        </p:blipFill>
        <p:spPr>
          <a:xfrm>
            <a:off x="1791092" y="357628"/>
            <a:ext cx="8999063" cy="6142743"/>
          </a:xfrm>
          <a:prstGeom prst="rect">
            <a:avLst/>
          </a:prstGeom>
        </p:spPr>
      </p:pic>
    </p:spTree>
    <p:extLst>
      <p:ext uri="{BB962C8B-B14F-4D97-AF65-F5344CB8AC3E}">
        <p14:creationId xmlns:p14="http://schemas.microsoft.com/office/powerpoint/2010/main" val="86374904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A90E8DA-1E14-BBD6-2E36-C48DCC127B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4016" y="1806475"/>
            <a:ext cx="3220039" cy="4740613"/>
          </a:xfrm>
          <a:prstGeom prst="rect">
            <a:avLst/>
          </a:prstGeom>
        </p:spPr>
      </p:pic>
      <p:pic>
        <p:nvPicPr>
          <p:cNvPr id="5" name="Picture 4">
            <a:extLst>
              <a:ext uri="{FF2B5EF4-FFF2-40B4-BE49-F238E27FC236}">
                <a16:creationId xmlns:a16="http://schemas.microsoft.com/office/drawing/2014/main" id="{051EB6FC-F2B4-6C30-18AC-34408660DE01}"/>
              </a:ext>
            </a:extLst>
          </p:cNvPr>
          <p:cNvPicPr>
            <a:picLocks noChangeAspect="1"/>
          </p:cNvPicPr>
          <p:nvPr/>
        </p:nvPicPr>
        <p:blipFill>
          <a:blip r:embed="rId3"/>
          <a:stretch>
            <a:fillRect/>
          </a:stretch>
        </p:blipFill>
        <p:spPr>
          <a:xfrm>
            <a:off x="3484055" y="1972431"/>
            <a:ext cx="8553450" cy="4276725"/>
          </a:xfrm>
          <a:prstGeom prst="rect">
            <a:avLst/>
          </a:prstGeom>
        </p:spPr>
      </p:pic>
      <p:pic>
        <p:nvPicPr>
          <p:cNvPr id="4" name="Picture 3">
            <a:extLst>
              <a:ext uri="{FF2B5EF4-FFF2-40B4-BE49-F238E27FC236}">
                <a16:creationId xmlns:a16="http://schemas.microsoft.com/office/drawing/2014/main" id="{9CB5D456-45F5-D129-DBDD-B9631F4321E0}"/>
              </a:ext>
            </a:extLst>
          </p:cNvPr>
          <p:cNvPicPr>
            <a:picLocks noChangeAspect="1"/>
          </p:cNvPicPr>
          <p:nvPr/>
        </p:nvPicPr>
        <p:blipFill>
          <a:blip r:embed="rId4"/>
          <a:stretch>
            <a:fillRect/>
          </a:stretch>
        </p:blipFill>
        <p:spPr>
          <a:xfrm>
            <a:off x="1319290" y="127218"/>
            <a:ext cx="9553420" cy="1679257"/>
          </a:xfrm>
          <a:prstGeom prst="rect">
            <a:avLst/>
          </a:prstGeom>
        </p:spPr>
      </p:pic>
    </p:spTree>
    <p:extLst>
      <p:ext uri="{BB962C8B-B14F-4D97-AF65-F5344CB8AC3E}">
        <p14:creationId xmlns:p14="http://schemas.microsoft.com/office/powerpoint/2010/main" val="26179725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4C3CB19-9FD2-0577-7FA3-8608754B50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
            <a:ext cx="12192001" cy="6858001"/>
          </a:xfrm>
          <a:prstGeom prst="rect">
            <a:avLst/>
          </a:prstGeom>
        </p:spPr>
      </p:pic>
      <p:sp>
        <p:nvSpPr>
          <p:cNvPr id="2" name="TextBox 1">
            <a:extLst>
              <a:ext uri="{FF2B5EF4-FFF2-40B4-BE49-F238E27FC236}">
                <a16:creationId xmlns:a16="http://schemas.microsoft.com/office/drawing/2014/main" id="{C70FF993-7AE5-B39F-3EDF-28F08BBCAAD6}"/>
              </a:ext>
            </a:extLst>
          </p:cNvPr>
          <p:cNvSpPr txBox="1"/>
          <p:nvPr/>
        </p:nvSpPr>
        <p:spPr>
          <a:xfrm>
            <a:off x="7583558" y="546651"/>
            <a:ext cx="3104440" cy="769441"/>
          </a:xfrm>
          <a:prstGeom prst="rect">
            <a:avLst/>
          </a:prstGeom>
          <a:noFill/>
        </p:spPr>
        <p:txBody>
          <a:bodyPr wrap="none" rtlCol="0">
            <a:spAutoFit/>
          </a:bodyPr>
          <a:lstStyle/>
          <a:p>
            <a:r>
              <a:rPr lang="en-US" sz="4400" dirty="0">
                <a:solidFill>
                  <a:schemeClr val="bg1"/>
                </a:solidFill>
                <a:latin typeface="+mj-lt"/>
              </a:rPr>
              <a:t>Data Science</a:t>
            </a:r>
          </a:p>
        </p:txBody>
      </p:sp>
    </p:spTree>
    <p:extLst>
      <p:ext uri="{BB962C8B-B14F-4D97-AF65-F5344CB8AC3E}">
        <p14:creationId xmlns:p14="http://schemas.microsoft.com/office/powerpoint/2010/main" val="61259963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87CEC08-BBC7-C208-7FCF-6CD56FD303DF}"/>
              </a:ext>
            </a:extLst>
          </p:cNvPr>
          <p:cNvPicPr>
            <a:picLocks noChangeAspect="1"/>
          </p:cNvPicPr>
          <p:nvPr/>
        </p:nvPicPr>
        <p:blipFill>
          <a:blip r:embed="rId2"/>
          <a:stretch>
            <a:fillRect/>
          </a:stretch>
        </p:blipFill>
        <p:spPr>
          <a:xfrm>
            <a:off x="0" y="1668"/>
            <a:ext cx="12192000" cy="6854664"/>
          </a:xfrm>
          <a:prstGeom prst="rect">
            <a:avLst/>
          </a:prstGeom>
        </p:spPr>
      </p:pic>
      <p:sp>
        <p:nvSpPr>
          <p:cNvPr id="6" name="Rectangle 5">
            <a:extLst>
              <a:ext uri="{FF2B5EF4-FFF2-40B4-BE49-F238E27FC236}">
                <a16:creationId xmlns:a16="http://schemas.microsoft.com/office/drawing/2014/main" id="{17483179-7E45-1BF7-7408-C81A25AD55FB}"/>
              </a:ext>
            </a:extLst>
          </p:cNvPr>
          <p:cNvSpPr/>
          <p:nvPr/>
        </p:nvSpPr>
        <p:spPr>
          <a:xfrm>
            <a:off x="282804" y="6221691"/>
            <a:ext cx="7522590" cy="634641"/>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928521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403CF9F-CEB9-C573-CEFF-55CFE99B807D}"/>
              </a:ext>
            </a:extLst>
          </p:cNvPr>
          <p:cNvPicPr>
            <a:picLocks noChangeAspect="1"/>
          </p:cNvPicPr>
          <p:nvPr/>
        </p:nvPicPr>
        <p:blipFill>
          <a:blip r:embed="rId3"/>
          <a:stretch>
            <a:fillRect/>
          </a:stretch>
        </p:blipFill>
        <p:spPr>
          <a:xfrm>
            <a:off x="330085" y="2938804"/>
            <a:ext cx="11531829" cy="3919196"/>
          </a:xfrm>
          <a:prstGeom prst="rect">
            <a:avLst/>
          </a:prstGeom>
        </p:spPr>
      </p:pic>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a:xfrm>
                <a:off x="394447" y="1547718"/>
                <a:ext cx="11403106" cy="5122023"/>
              </a:xfrm>
            </p:spPr>
            <p:txBody>
              <a:bodyPr>
                <a:normAutofit/>
              </a:bodyPr>
              <a:lstStyle/>
              <a:p>
                <a:pPr>
                  <a:buClr>
                    <a:schemeClr val="tx1"/>
                  </a:buClr>
                </a:pPr>
                <a:r>
                  <a:rPr lang="en-US" dirty="0">
                    <a:solidFill>
                      <a:srgbClr val="00B050"/>
                    </a:solidFill>
                  </a:rPr>
                  <a:t>Goal</a:t>
                </a:r>
                <a:r>
                  <a:rPr lang="en-US" dirty="0"/>
                  <a:t>: Given dataset </a:t>
                </a:r>
                <a14:m>
                  <m:oMath xmlns:m="http://schemas.openxmlformats.org/officeDocument/2006/math">
                    <m:r>
                      <a:rPr lang="en-US" sz="2800" b="0" i="1" smtClean="0">
                        <a:solidFill>
                          <a:srgbClr val="C00000"/>
                        </a:solidFill>
                        <a:latin typeface="Cambria Math" panose="02040503050406030204" pitchFamily="18" charset="0"/>
                      </a:rPr>
                      <m:t>𝑃</m:t>
                    </m:r>
                  </m:oMath>
                </a14:m>
                <a:r>
                  <a:rPr lang="en-US" dirty="0"/>
                  <a:t> in </a:t>
                </a:r>
                <a14:m>
                  <m:oMath xmlns:m="http://schemas.openxmlformats.org/officeDocument/2006/math">
                    <m:r>
                      <a:rPr lang="en-US" b="0" i="1" smtClean="0">
                        <a:solidFill>
                          <a:srgbClr val="C00000"/>
                        </a:solidFill>
                        <a:latin typeface="Cambria Math" panose="02040503050406030204" pitchFamily="18" charset="0"/>
                      </a:rPr>
                      <m:t>𝑑</m:t>
                    </m:r>
                  </m:oMath>
                </a14:m>
                <a:r>
                  <a:rPr lang="en-US" dirty="0"/>
                  <a:t> dimensions, output a set </a:t>
                </a:r>
                <a14:m>
                  <m:oMath xmlns:m="http://schemas.openxmlformats.org/officeDocument/2006/math">
                    <m:r>
                      <a:rPr lang="en-US" b="0" i="1" smtClean="0">
                        <a:solidFill>
                          <a:srgbClr val="C00000"/>
                        </a:solidFill>
                        <a:latin typeface="Cambria Math" panose="02040503050406030204" pitchFamily="18" charset="0"/>
                      </a:rPr>
                      <m:t>𝐶</m:t>
                    </m:r>
                  </m:oMath>
                </a14:m>
                <a:r>
                  <a:rPr lang="en-US" dirty="0"/>
                  <a:t> of </a:t>
                </a:r>
                <a14:m>
                  <m:oMath xmlns:m="http://schemas.openxmlformats.org/officeDocument/2006/math">
                    <m:r>
                      <a:rPr lang="en-US" b="0" i="1" smtClean="0">
                        <a:solidFill>
                          <a:srgbClr val="C00000"/>
                        </a:solidFill>
                        <a:latin typeface="Cambria Math" panose="02040503050406030204" pitchFamily="18" charset="0"/>
                      </a:rPr>
                      <m:t>𝑘</m:t>
                    </m:r>
                  </m:oMath>
                </a14:m>
                <a:r>
                  <a:rPr lang="en-US" dirty="0"/>
                  <a:t> centers to minimize</a:t>
                </a:r>
              </a:p>
            </p:txBody>
          </p:sp>
        </mc:Choice>
        <mc:Fallback xmlns="">
          <p:sp>
            <p:nvSpPr>
              <p:cNvPr id="3" name="Content Placeholder 2">
                <a:extLst>
                  <a:ext uri="{FF2B5EF4-FFF2-40B4-BE49-F238E27FC236}">
                    <a16:creationId xmlns:a16="http://schemas.microsoft.com/office/drawing/2014/main" id="{15255D49-9D60-44DD-910D-2EBD0529DEC9}"/>
                  </a:ext>
                </a:extLst>
              </p:cNvPr>
              <p:cNvSpPr>
                <a:spLocks noGrp="1" noRot="1" noChangeAspect="1" noMove="1" noResize="1" noEditPoints="1" noAdjustHandles="1" noChangeArrowheads="1" noChangeShapeType="1" noTextEdit="1"/>
              </p:cNvSpPr>
              <p:nvPr>
                <p:ph idx="1"/>
              </p:nvPr>
            </p:nvSpPr>
            <p:spPr>
              <a:xfrm>
                <a:off x="394447" y="1547718"/>
                <a:ext cx="11403106" cy="5122023"/>
              </a:xfrm>
              <a:blipFill>
                <a:blip r:embed="rId4"/>
                <a:stretch>
                  <a:fillRect l="-963" t="-2024"/>
                </a:stretch>
              </a:blipFill>
            </p:spPr>
            <p:txBody>
              <a:bodyPr/>
              <a:lstStyle/>
              <a:p>
                <a:r>
                  <a:rPr lang="en-US">
                    <a:noFill/>
                  </a:rPr>
                  <a:t> </a:t>
                </a:r>
              </a:p>
            </p:txBody>
          </p:sp>
        </mc:Fallback>
      </mc:AlternateContent>
      <p:sp>
        <p:nvSpPr>
          <p:cNvPr id="10" name="Title 1">
            <a:extLst>
              <a:ext uri="{FF2B5EF4-FFF2-40B4-BE49-F238E27FC236}">
                <a16:creationId xmlns:a16="http://schemas.microsoft.com/office/drawing/2014/main" id="{7ED97488-B314-40E3-99BA-181DF7601AE5}"/>
              </a:ext>
            </a:extLst>
          </p:cNvPr>
          <p:cNvSpPr>
            <a:spLocks noGrp="1"/>
          </p:cNvSpPr>
          <p:nvPr>
            <p:ph type="title"/>
          </p:nvPr>
        </p:nvSpPr>
        <p:spPr>
          <a:xfrm>
            <a:off x="838200" y="365125"/>
            <a:ext cx="10515600" cy="1325563"/>
          </a:xfrm>
        </p:spPr>
        <p:txBody>
          <a:bodyPr/>
          <a:lstStyle/>
          <a:p>
            <a:r>
              <a:rPr lang="en-US" dirty="0">
                <a:solidFill>
                  <a:schemeClr val="accent1"/>
                </a:solidFill>
              </a:rPr>
              <a:t>Learning-Augmented Clustering</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CBD8B4B8-02AE-184E-ADA3-BDDE38179AD6}"/>
                  </a:ext>
                </a:extLst>
              </p:cNvPr>
              <p:cNvSpPr txBox="1"/>
              <p:nvPr/>
            </p:nvSpPr>
            <p:spPr>
              <a:xfrm>
                <a:off x="2526258" y="2280683"/>
                <a:ext cx="6094428" cy="118519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nary>
                        <m:naryPr>
                          <m:chr m:val="∑"/>
                          <m:supHide m:val="on"/>
                          <m:ctrlPr>
                            <a:rPr lang="en-US" sz="2800" b="0" i="1" smtClean="0">
                              <a:solidFill>
                                <a:srgbClr val="C00000"/>
                              </a:solidFill>
                              <a:latin typeface="Cambria Math" panose="02040503050406030204" pitchFamily="18" charset="0"/>
                            </a:rPr>
                          </m:ctrlPr>
                        </m:naryPr>
                        <m:sub>
                          <m:r>
                            <m:rPr>
                              <m:brk m:alnAt="7"/>
                            </m:rPr>
                            <a:rPr lang="en-US" sz="2800" b="0" i="1" smtClean="0">
                              <a:solidFill>
                                <a:srgbClr val="C00000"/>
                              </a:solidFill>
                              <a:latin typeface="Cambria Math" panose="02040503050406030204" pitchFamily="18" charset="0"/>
                            </a:rPr>
                            <m:t>𝑝</m:t>
                          </m:r>
                          <m:r>
                            <a:rPr lang="en-US" sz="2800" b="0" i="1" smtClean="0">
                              <a:solidFill>
                                <a:srgbClr val="C00000"/>
                              </a:solidFill>
                              <a:latin typeface="Cambria Math" panose="02040503050406030204" pitchFamily="18" charset="0"/>
                            </a:rPr>
                            <m:t>∈</m:t>
                          </m:r>
                          <m:r>
                            <a:rPr lang="en-US" sz="2800" b="0" i="1" smtClean="0">
                              <a:solidFill>
                                <a:srgbClr val="C00000"/>
                              </a:solidFill>
                              <a:latin typeface="Cambria Math" panose="02040503050406030204" pitchFamily="18" charset="0"/>
                            </a:rPr>
                            <m:t>𝑃</m:t>
                          </m:r>
                        </m:sub>
                        <m:sup/>
                        <m:e>
                          <m:sSubSup>
                            <m:sSubSupPr>
                              <m:ctrlPr>
                                <a:rPr lang="en-US" sz="2800" b="0" i="1" smtClean="0">
                                  <a:solidFill>
                                    <a:srgbClr val="C00000"/>
                                  </a:solidFill>
                                  <a:latin typeface="Cambria Math" panose="02040503050406030204" pitchFamily="18" charset="0"/>
                                </a:rPr>
                              </m:ctrlPr>
                            </m:sSubSupPr>
                            <m:e>
                              <m:func>
                                <m:funcPr>
                                  <m:ctrlPr>
                                    <a:rPr lang="en-US" sz="2800" b="0" i="1" smtClean="0">
                                      <a:solidFill>
                                        <a:srgbClr val="C00000"/>
                                      </a:solidFill>
                                      <a:latin typeface="Cambria Math" panose="02040503050406030204" pitchFamily="18" charset="0"/>
                                    </a:rPr>
                                  </m:ctrlPr>
                                </m:funcPr>
                                <m:fName>
                                  <m:limLow>
                                    <m:limLowPr>
                                      <m:ctrlPr>
                                        <a:rPr lang="en-US" sz="2800" b="0" i="1" smtClean="0">
                                          <a:solidFill>
                                            <a:srgbClr val="C00000"/>
                                          </a:solidFill>
                                          <a:latin typeface="Cambria Math" panose="02040503050406030204" pitchFamily="18" charset="0"/>
                                        </a:rPr>
                                      </m:ctrlPr>
                                    </m:limLowPr>
                                    <m:e>
                                      <m:r>
                                        <m:rPr>
                                          <m:sty m:val="p"/>
                                        </m:rPr>
                                        <a:rPr lang="en-US" sz="2800" b="0" i="0" smtClean="0">
                                          <a:solidFill>
                                            <a:srgbClr val="C00000"/>
                                          </a:solidFill>
                                          <a:latin typeface="Cambria Math" panose="02040503050406030204" pitchFamily="18" charset="0"/>
                                        </a:rPr>
                                        <m:t>min</m:t>
                                      </m:r>
                                    </m:e>
                                    <m:lim>
                                      <m:r>
                                        <a:rPr lang="en-US" sz="2800" b="0" i="1" smtClean="0">
                                          <a:solidFill>
                                            <a:srgbClr val="C00000"/>
                                          </a:solidFill>
                                          <a:latin typeface="Cambria Math" panose="02040503050406030204" pitchFamily="18" charset="0"/>
                                        </a:rPr>
                                        <m:t>𝑐</m:t>
                                      </m:r>
                                      <m:r>
                                        <a:rPr lang="en-US" sz="2800" b="0" i="1" smtClean="0">
                                          <a:solidFill>
                                            <a:srgbClr val="C00000"/>
                                          </a:solidFill>
                                          <a:latin typeface="Cambria Math" panose="02040503050406030204" pitchFamily="18" charset="0"/>
                                        </a:rPr>
                                        <m:t>∈</m:t>
                                      </m:r>
                                      <m:r>
                                        <a:rPr lang="en-US" sz="2800" b="0" i="1" smtClean="0">
                                          <a:solidFill>
                                            <a:srgbClr val="C00000"/>
                                          </a:solidFill>
                                          <a:latin typeface="Cambria Math" panose="02040503050406030204" pitchFamily="18" charset="0"/>
                                        </a:rPr>
                                        <m:t>𝐶</m:t>
                                      </m:r>
                                    </m:lim>
                                  </m:limLow>
                                </m:fName>
                                <m:e>
                                  <m:d>
                                    <m:dPr>
                                      <m:begChr m:val="‖"/>
                                      <m:endChr m:val="‖"/>
                                      <m:ctrlPr>
                                        <a:rPr lang="en-US" sz="2800" b="0" i="1" smtClean="0">
                                          <a:solidFill>
                                            <a:srgbClr val="C00000"/>
                                          </a:solidFill>
                                          <a:latin typeface="Cambria Math" panose="02040503050406030204" pitchFamily="18" charset="0"/>
                                        </a:rPr>
                                      </m:ctrlPr>
                                    </m:dPr>
                                    <m:e>
                                      <m:r>
                                        <a:rPr lang="en-US" sz="2800" b="0" i="1" smtClean="0">
                                          <a:solidFill>
                                            <a:srgbClr val="C00000"/>
                                          </a:solidFill>
                                          <a:latin typeface="Cambria Math" panose="02040503050406030204" pitchFamily="18" charset="0"/>
                                        </a:rPr>
                                        <m:t>𝑝</m:t>
                                      </m:r>
                                      <m:r>
                                        <a:rPr lang="en-US" sz="2800" b="0" i="1" smtClean="0">
                                          <a:solidFill>
                                            <a:srgbClr val="C00000"/>
                                          </a:solidFill>
                                          <a:latin typeface="Cambria Math" panose="02040503050406030204" pitchFamily="18" charset="0"/>
                                        </a:rPr>
                                        <m:t>−</m:t>
                                      </m:r>
                                      <m:r>
                                        <a:rPr lang="en-US" sz="2800" b="0" i="1" smtClean="0">
                                          <a:solidFill>
                                            <a:srgbClr val="C00000"/>
                                          </a:solidFill>
                                          <a:latin typeface="Cambria Math" panose="02040503050406030204" pitchFamily="18" charset="0"/>
                                        </a:rPr>
                                        <m:t>𝑐</m:t>
                                      </m:r>
                                    </m:e>
                                  </m:d>
                                </m:e>
                              </m:func>
                            </m:e>
                            <m:sub>
                              <m:r>
                                <a:rPr lang="en-US" sz="2800" b="0" i="1" smtClean="0">
                                  <a:solidFill>
                                    <a:srgbClr val="C00000"/>
                                  </a:solidFill>
                                  <a:latin typeface="Cambria Math" panose="02040503050406030204" pitchFamily="18" charset="0"/>
                                </a:rPr>
                                <m:t>2</m:t>
                              </m:r>
                            </m:sub>
                            <m:sup>
                              <m:r>
                                <a:rPr lang="en-US" sz="2800" b="0" i="1" smtClean="0">
                                  <a:solidFill>
                                    <a:srgbClr val="C00000"/>
                                  </a:solidFill>
                                  <a:latin typeface="Cambria Math" panose="02040503050406030204" pitchFamily="18" charset="0"/>
                                </a:rPr>
                                <m:t>2</m:t>
                              </m:r>
                            </m:sup>
                          </m:sSubSup>
                        </m:e>
                      </m:nary>
                    </m:oMath>
                  </m:oMathPara>
                </a14:m>
                <a:endParaRPr lang="en-US" sz="2800" dirty="0"/>
              </a:p>
            </p:txBody>
          </p:sp>
        </mc:Choice>
        <mc:Fallback xmlns="">
          <p:sp>
            <p:nvSpPr>
              <p:cNvPr id="4" name="TextBox 3">
                <a:extLst>
                  <a:ext uri="{FF2B5EF4-FFF2-40B4-BE49-F238E27FC236}">
                    <a16:creationId xmlns:a16="http://schemas.microsoft.com/office/drawing/2014/main" id="{CBD8B4B8-02AE-184E-ADA3-BDDE38179AD6}"/>
                  </a:ext>
                </a:extLst>
              </p:cNvPr>
              <p:cNvSpPr txBox="1">
                <a:spLocks noRot="1" noChangeAspect="1" noMove="1" noResize="1" noEditPoints="1" noAdjustHandles="1" noChangeArrowheads="1" noChangeShapeType="1" noTextEdit="1"/>
              </p:cNvSpPr>
              <p:nvPr/>
            </p:nvSpPr>
            <p:spPr>
              <a:xfrm>
                <a:off x="2526258" y="2280683"/>
                <a:ext cx="6094428" cy="1185196"/>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29275345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a:xfrm>
                <a:off x="394447" y="1547718"/>
                <a:ext cx="11403106" cy="5122023"/>
              </a:xfrm>
            </p:spPr>
            <p:txBody>
              <a:bodyPr>
                <a:normAutofit/>
              </a:bodyPr>
              <a:lstStyle/>
              <a:p>
                <a:pPr>
                  <a:buClr>
                    <a:schemeClr val="tx1"/>
                  </a:buClr>
                </a:pPr>
                <a:r>
                  <a:rPr lang="en-US" dirty="0">
                    <a:solidFill>
                      <a:srgbClr val="00B050"/>
                    </a:solidFill>
                  </a:rPr>
                  <a:t>Goal</a:t>
                </a:r>
                <a:r>
                  <a:rPr lang="en-US" dirty="0"/>
                  <a:t>: Given dataset </a:t>
                </a:r>
                <a14:m>
                  <m:oMath xmlns:m="http://schemas.openxmlformats.org/officeDocument/2006/math">
                    <m:r>
                      <a:rPr lang="en-US" sz="2800" b="0" i="1" smtClean="0">
                        <a:solidFill>
                          <a:srgbClr val="C00000"/>
                        </a:solidFill>
                        <a:latin typeface="Cambria Math" panose="02040503050406030204" pitchFamily="18" charset="0"/>
                      </a:rPr>
                      <m:t>𝑃</m:t>
                    </m:r>
                  </m:oMath>
                </a14:m>
                <a:r>
                  <a:rPr lang="en-US" dirty="0"/>
                  <a:t> in </a:t>
                </a:r>
                <a14:m>
                  <m:oMath xmlns:m="http://schemas.openxmlformats.org/officeDocument/2006/math">
                    <m:r>
                      <a:rPr lang="en-US" b="0" i="1" smtClean="0">
                        <a:solidFill>
                          <a:srgbClr val="C00000"/>
                        </a:solidFill>
                        <a:latin typeface="Cambria Math" panose="02040503050406030204" pitchFamily="18" charset="0"/>
                      </a:rPr>
                      <m:t>𝑑</m:t>
                    </m:r>
                  </m:oMath>
                </a14:m>
                <a:r>
                  <a:rPr lang="en-US" dirty="0"/>
                  <a:t> dimensions, output a set </a:t>
                </a:r>
                <a14:m>
                  <m:oMath xmlns:m="http://schemas.openxmlformats.org/officeDocument/2006/math">
                    <m:r>
                      <a:rPr lang="en-US" b="0" i="1" smtClean="0">
                        <a:solidFill>
                          <a:srgbClr val="C00000"/>
                        </a:solidFill>
                        <a:latin typeface="Cambria Math" panose="02040503050406030204" pitchFamily="18" charset="0"/>
                      </a:rPr>
                      <m:t>𝐶</m:t>
                    </m:r>
                  </m:oMath>
                </a14:m>
                <a:r>
                  <a:rPr lang="en-US" dirty="0"/>
                  <a:t> of </a:t>
                </a:r>
                <a14:m>
                  <m:oMath xmlns:m="http://schemas.openxmlformats.org/officeDocument/2006/math">
                    <m:r>
                      <a:rPr lang="en-US" b="0" i="1" smtClean="0">
                        <a:solidFill>
                          <a:srgbClr val="C00000"/>
                        </a:solidFill>
                        <a:latin typeface="Cambria Math" panose="02040503050406030204" pitchFamily="18" charset="0"/>
                      </a:rPr>
                      <m:t>𝑘</m:t>
                    </m:r>
                  </m:oMath>
                </a14:m>
                <a:r>
                  <a:rPr lang="en-US" dirty="0"/>
                  <a:t> centers to minimize</a:t>
                </a:r>
              </a:p>
              <a:p>
                <a:pPr>
                  <a:buClr>
                    <a:schemeClr val="tx1"/>
                  </a:buClr>
                </a:pPr>
                <a:endParaRPr lang="en-US" dirty="0"/>
              </a:p>
              <a:p>
                <a:pPr>
                  <a:buClr>
                    <a:schemeClr val="tx1"/>
                  </a:buClr>
                </a:pPr>
                <a:endParaRPr lang="en-US" dirty="0"/>
              </a:p>
              <a:p>
                <a:pPr>
                  <a:buClr>
                    <a:schemeClr val="tx1"/>
                  </a:buClr>
                </a:pPr>
                <a:endParaRPr lang="en-US" dirty="0"/>
              </a:p>
              <a:p>
                <a:pPr>
                  <a:buClr>
                    <a:schemeClr val="tx1"/>
                  </a:buClr>
                </a:pPr>
                <a:r>
                  <a:rPr lang="en-US" dirty="0"/>
                  <a:t>NP-hard to even approximate within a factor of 1.07 </a:t>
                </a:r>
                <a:r>
                  <a:rPr lang="en-US" sz="2800" dirty="0">
                    <a:solidFill>
                      <a:srgbClr val="7030A0"/>
                    </a:solidFill>
                  </a:rPr>
                  <a:t>[CC20, LSW17]</a:t>
                </a:r>
                <a:r>
                  <a:rPr lang="en-US" sz="2800" dirty="0"/>
                  <a:t> </a:t>
                </a:r>
              </a:p>
              <a:p>
                <a:pPr>
                  <a:buClr>
                    <a:schemeClr val="tx1"/>
                  </a:buClr>
                </a:pPr>
                <a:r>
                  <a:rPr lang="en-US" dirty="0">
                    <a:solidFill>
                      <a:srgbClr val="00B050"/>
                    </a:solidFill>
                  </a:rPr>
                  <a:t>Beyond worst case</a:t>
                </a:r>
                <a:r>
                  <a:rPr lang="en-US" dirty="0"/>
                  <a:t>: Clustering on similar inputs or inputs with auxiliary information</a:t>
                </a:r>
              </a:p>
              <a:p>
                <a:pPr>
                  <a:buClr>
                    <a:schemeClr val="tx1"/>
                  </a:buClr>
                </a:pPr>
                <a:r>
                  <a:rPr lang="en-US" dirty="0"/>
                  <a:t>ML can guide the clustering!</a:t>
                </a:r>
                <a:endParaRPr lang="en-US" sz="2800" dirty="0"/>
              </a:p>
              <a:p>
                <a:pPr>
                  <a:buClr>
                    <a:schemeClr val="tx1"/>
                  </a:buClr>
                </a:pPr>
                <a:r>
                  <a:rPr lang="en-US" dirty="0">
                    <a:solidFill>
                      <a:srgbClr val="00B050"/>
                    </a:solidFill>
                  </a:rPr>
                  <a:t>Our main message</a:t>
                </a:r>
                <a:r>
                  <a:rPr lang="en-US" dirty="0"/>
                  <a:t>: We can avoid worst case with advice!</a:t>
                </a:r>
              </a:p>
            </p:txBody>
          </p:sp>
        </mc:Choice>
        <mc:Fallback xmlns="">
          <p:sp>
            <p:nvSpPr>
              <p:cNvPr id="3" name="Content Placeholder 2">
                <a:extLst>
                  <a:ext uri="{FF2B5EF4-FFF2-40B4-BE49-F238E27FC236}">
                    <a16:creationId xmlns:a16="http://schemas.microsoft.com/office/drawing/2014/main" id="{15255D49-9D60-44DD-910D-2EBD0529DEC9}"/>
                  </a:ext>
                </a:extLst>
              </p:cNvPr>
              <p:cNvSpPr>
                <a:spLocks noGrp="1" noRot="1" noChangeAspect="1" noMove="1" noResize="1" noEditPoints="1" noAdjustHandles="1" noChangeArrowheads="1" noChangeShapeType="1" noTextEdit="1"/>
              </p:cNvSpPr>
              <p:nvPr>
                <p:ph idx="1"/>
              </p:nvPr>
            </p:nvSpPr>
            <p:spPr>
              <a:xfrm>
                <a:off x="394447" y="1547718"/>
                <a:ext cx="11403106" cy="5122023"/>
              </a:xfrm>
              <a:blipFill>
                <a:blip r:embed="rId3"/>
                <a:stretch>
                  <a:fillRect l="-963" t="-2024"/>
                </a:stretch>
              </a:blipFill>
            </p:spPr>
            <p:txBody>
              <a:bodyPr/>
              <a:lstStyle/>
              <a:p>
                <a:r>
                  <a:rPr lang="en-US">
                    <a:noFill/>
                  </a:rPr>
                  <a:t> </a:t>
                </a:r>
              </a:p>
            </p:txBody>
          </p:sp>
        </mc:Fallback>
      </mc:AlternateContent>
      <p:sp>
        <p:nvSpPr>
          <p:cNvPr id="10" name="Title 1">
            <a:extLst>
              <a:ext uri="{FF2B5EF4-FFF2-40B4-BE49-F238E27FC236}">
                <a16:creationId xmlns:a16="http://schemas.microsoft.com/office/drawing/2014/main" id="{7ED97488-B314-40E3-99BA-181DF7601AE5}"/>
              </a:ext>
            </a:extLst>
          </p:cNvPr>
          <p:cNvSpPr>
            <a:spLocks noGrp="1"/>
          </p:cNvSpPr>
          <p:nvPr>
            <p:ph type="title"/>
          </p:nvPr>
        </p:nvSpPr>
        <p:spPr>
          <a:xfrm>
            <a:off x="838200" y="365125"/>
            <a:ext cx="10515600" cy="1325563"/>
          </a:xfrm>
        </p:spPr>
        <p:txBody>
          <a:bodyPr/>
          <a:lstStyle/>
          <a:p>
            <a:r>
              <a:rPr lang="en-US" dirty="0">
                <a:solidFill>
                  <a:schemeClr val="accent1"/>
                </a:solidFill>
              </a:rPr>
              <a:t>Learning-Augmented Clustering</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CBD8B4B8-02AE-184E-ADA3-BDDE38179AD6}"/>
                  </a:ext>
                </a:extLst>
              </p:cNvPr>
              <p:cNvSpPr txBox="1"/>
              <p:nvPr/>
            </p:nvSpPr>
            <p:spPr>
              <a:xfrm>
                <a:off x="2526258" y="2280683"/>
                <a:ext cx="6094428" cy="118519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nary>
                        <m:naryPr>
                          <m:chr m:val="∑"/>
                          <m:supHide m:val="on"/>
                          <m:ctrlPr>
                            <a:rPr lang="en-US" sz="2800" b="0" i="1" smtClean="0">
                              <a:solidFill>
                                <a:srgbClr val="C00000"/>
                              </a:solidFill>
                              <a:latin typeface="Cambria Math" panose="02040503050406030204" pitchFamily="18" charset="0"/>
                            </a:rPr>
                          </m:ctrlPr>
                        </m:naryPr>
                        <m:sub>
                          <m:r>
                            <m:rPr>
                              <m:brk m:alnAt="7"/>
                            </m:rPr>
                            <a:rPr lang="en-US" sz="2800" b="0" i="1" smtClean="0">
                              <a:solidFill>
                                <a:srgbClr val="C00000"/>
                              </a:solidFill>
                              <a:latin typeface="Cambria Math" panose="02040503050406030204" pitchFamily="18" charset="0"/>
                            </a:rPr>
                            <m:t>𝑝</m:t>
                          </m:r>
                          <m:r>
                            <a:rPr lang="en-US" sz="2800" b="0" i="1" smtClean="0">
                              <a:solidFill>
                                <a:srgbClr val="C00000"/>
                              </a:solidFill>
                              <a:latin typeface="Cambria Math" panose="02040503050406030204" pitchFamily="18" charset="0"/>
                            </a:rPr>
                            <m:t>∈</m:t>
                          </m:r>
                          <m:r>
                            <a:rPr lang="en-US" sz="2800" b="0" i="1" smtClean="0">
                              <a:solidFill>
                                <a:srgbClr val="C00000"/>
                              </a:solidFill>
                              <a:latin typeface="Cambria Math" panose="02040503050406030204" pitchFamily="18" charset="0"/>
                            </a:rPr>
                            <m:t>𝑃</m:t>
                          </m:r>
                        </m:sub>
                        <m:sup/>
                        <m:e>
                          <m:sSubSup>
                            <m:sSubSupPr>
                              <m:ctrlPr>
                                <a:rPr lang="en-US" sz="2800" b="0" i="1" smtClean="0">
                                  <a:solidFill>
                                    <a:srgbClr val="C00000"/>
                                  </a:solidFill>
                                  <a:latin typeface="Cambria Math" panose="02040503050406030204" pitchFamily="18" charset="0"/>
                                </a:rPr>
                              </m:ctrlPr>
                            </m:sSubSupPr>
                            <m:e>
                              <m:func>
                                <m:funcPr>
                                  <m:ctrlPr>
                                    <a:rPr lang="en-US" sz="2800" b="0" i="1" smtClean="0">
                                      <a:solidFill>
                                        <a:srgbClr val="C00000"/>
                                      </a:solidFill>
                                      <a:latin typeface="Cambria Math" panose="02040503050406030204" pitchFamily="18" charset="0"/>
                                    </a:rPr>
                                  </m:ctrlPr>
                                </m:funcPr>
                                <m:fName>
                                  <m:limLow>
                                    <m:limLowPr>
                                      <m:ctrlPr>
                                        <a:rPr lang="en-US" sz="2800" b="0" i="1" smtClean="0">
                                          <a:solidFill>
                                            <a:srgbClr val="C00000"/>
                                          </a:solidFill>
                                          <a:latin typeface="Cambria Math" panose="02040503050406030204" pitchFamily="18" charset="0"/>
                                        </a:rPr>
                                      </m:ctrlPr>
                                    </m:limLowPr>
                                    <m:e>
                                      <m:r>
                                        <m:rPr>
                                          <m:sty m:val="p"/>
                                        </m:rPr>
                                        <a:rPr lang="en-US" sz="2800" b="0" i="0" smtClean="0">
                                          <a:solidFill>
                                            <a:srgbClr val="C00000"/>
                                          </a:solidFill>
                                          <a:latin typeface="Cambria Math" panose="02040503050406030204" pitchFamily="18" charset="0"/>
                                        </a:rPr>
                                        <m:t>min</m:t>
                                      </m:r>
                                    </m:e>
                                    <m:lim>
                                      <m:r>
                                        <a:rPr lang="en-US" sz="2800" b="0" i="1" smtClean="0">
                                          <a:solidFill>
                                            <a:srgbClr val="C00000"/>
                                          </a:solidFill>
                                          <a:latin typeface="Cambria Math" panose="02040503050406030204" pitchFamily="18" charset="0"/>
                                        </a:rPr>
                                        <m:t>𝑐</m:t>
                                      </m:r>
                                      <m:r>
                                        <a:rPr lang="en-US" sz="2800" b="0" i="1" smtClean="0">
                                          <a:solidFill>
                                            <a:srgbClr val="C00000"/>
                                          </a:solidFill>
                                          <a:latin typeface="Cambria Math" panose="02040503050406030204" pitchFamily="18" charset="0"/>
                                        </a:rPr>
                                        <m:t>∈</m:t>
                                      </m:r>
                                      <m:r>
                                        <a:rPr lang="en-US" sz="2800" b="0" i="1" smtClean="0">
                                          <a:solidFill>
                                            <a:srgbClr val="C00000"/>
                                          </a:solidFill>
                                          <a:latin typeface="Cambria Math" panose="02040503050406030204" pitchFamily="18" charset="0"/>
                                        </a:rPr>
                                        <m:t>𝐶</m:t>
                                      </m:r>
                                    </m:lim>
                                  </m:limLow>
                                </m:fName>
                                <m:e>
                                  <m:d>
                                    <m:dPr>
                                      <m:begChr m:val="‖"/>
                                      <m:endChr m:val="‖"/>
                                      <m:ctrlPr>
                                        <a:rPr lang="en-US" sz="2800" b="0" i="1" smtClean="0">
                                          <a:solidFill>
                                            <a:srgbClr val="C00000"/>
                                          </a:solidFill>
                                          <a:latin typeface="Cambria Math" panose="02040503050406030204" pitchFamily="18" charset="0"/>
                                        </a:rPr>
                                      </m:ctrlPr>
                                    </m:dPr>
                                    <m:e>
                                      <m:r>
                                        <a:rPr lang="en-US" sz="2800" b="0" i="1" smtClean="0">
                                          <a:solidFill>
                                            <a:srgbClr val="C00000"/>
                                          </a:solidFill>
                                          <a:latin typeface="Cambria Math" panose="02040503050406030204" pitchFamily="18" charset="0"/>
                                        </a:rPr>
                                        <m:t>𝑝</m:t>
                                      </m:r>
                                      <m:r>
                                        <a:rPr lang="en-US" sz="2800" b="0" i="1" smtClean="0">
                                          <a:solidFill>
                                            <a:srgbClr val="C00000"/>
                                          </a:solidFill>
                                          <a:latin typeface="Cambria Math" panose="02040503050406030204" pitchFamily="18" charset="0"/>
                                        </a:rPr>
                                        <m:t>−</m:t>
                                      </m:r>
                                      <m:r>
                                        <a:rPr lang="en-US" sz="2800" b="0" i="1" smtClean="0">
                                          <a:solidFill>
                                            <a:srgbClr val="C00000"/>
                                          </a:solidFill>
                                          <a:latin typeface="Cambria Math" panose="02040503050406030204" pitchFamily="18" charset="0"/>
                                        </a:rPr>
                                        <m:t>𝑐</m:t>
                                      </m:r>
                                    </m:e>
                                  </m:d>
                                </m:e>
                              </m:func>
                            </m:e>
                            <m:sub>
                              <m:r>
                                <a:rPr lang="en-US" sz="2800" b="0" i="1" smtClean="0">
                                  <a:solidFill>
                                    <a:srgbClr val="C00000"/>
                                  </a:solidFill>
                                  <a:latin typeface="Cambria Math" panose="02040503050406030204" pitchFamily="18" charset="0"/>
                                </a:rPr>
                                <m:t>2</m:t>
                              </m:r>
                            </m:sub>
                            <m:sup>
                              <m:r>
                                <a:rPr lang="en-US" sz="2800" b="0" i="1" smtClean="0">
                                  <a:solidFill>
                                    <a:srgbClr val="C00000"/>
                                  </a:solidFill>
                                  <a:latin typeface="Cambria Math" panose="02040503050406030204" pitchFamily="18" charset="0"/>
                                </a:rPr>
                                <m:t>2</m:t>
                              </m:r>
                            </m:sup>
                          </m:sSubSup>
                        </m:e>
                      </m:nary>
                    </m:oMath>
                  </m:oMathPara>
                </a14:m>
                <a:endParaRPr lang="en-US" sz="2800" dirty="0"/>
              </a:p>
            </p:txBody>
          </p:sp>
        </mc:Choice>
        <mc:Fallback xmlns="">
          <p:sp>
            <p:nvSpPr>
              <p:cNvPr id="4" name="TextBox 3">
                <a:extLst>
                  <a:ext uri="{FF2B5EF4-FFF2-40B4-BE49-F238E27FC236}">
                    <a16:creationId xmlns:a16="http://schemas.microsoft.com/office/drawing/2014/main" id="{CBD8B4B8-02AE-184E-ADA3-BDDE38179AD6}"/>
                  </a:ext>
                </a:extLst>
              </p:cNvPr>
              <p:cNvSpPr txBox="1">
                <a:spLocks noRot="1" noChangeAspect="1" noMove="1" noResize="1" noEditPoints="1" noAdjustHandles="1" noChangeArrowheads="1" noChangeShapeType="1" noTextEdit="1"/>
              </p:cNvSpPr>
              <p:nvPr/>
            </p:nvSpPr>
            <p:spPr>
              <a:xfrm>
                <a:off x="2526258" y="2280683"/>
                <a:ext cx="6094428" cy="1185196"/>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44940082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01C058AE-50F3-2444-0C4E-F9024F0397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96303" y="2214934"/>
            <a:ext cx="2283741" cy="3643722"/>
          </a:xfrm>
          <a:prstGeom prst="rect">
            <a:avLst/>
          </a:prstGeom>
        </p:spPr>
      </p:pic>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a:xfrm>
                <a:off x="394447" y="1547718"/>
                <a:ext cx="11403106" cy="5122023"/>
              </a:xfrm>
            </p:spPr>
            <p:txBody>
              <a:bodyPr>
                <a:normAutofit/>
              </a:bodyPr>
              <a:lstStyle/>
              <a:p>
                <a:pPr>
                  <a:buClr>
                    <a:schemeClr val="tx1"/>
                  </a:buClr>
                </a:pPr>
                <a:r>
                  <a:rPr lang="en-US" dirty="0"/>
                  <a:t>Suppose </a:t>
                </a:r>
                <a14:m>
                  <m:oMath xmlns:m="http://schemas.openxmlformats.org/officeDocument/2006/math">
                    <m:r>
                      <m:rPr>
                        <m:sty m:val="p"/>
                      </m:rPr>
                      <a:rPr lang="en-US">
                        <a:solidFill>
                          <a:srgbClr val="C00000"/>
                        </a:solidFill>
                        <a:latin typeface="Cambria Math" panose="02040503050406030204" pitchFamily="18" charset="0"/>
                      </a:rPr>
                      <m:t>Π</m:t>
                    </m:r>
                  </m:oMath>
                </a14:m>
                <a:r>
                  <a:rPr lang="en-US" dirty="0"/>
                  <a:t> outputs noisy labels according to a </a:t>
                </a:r>
                <a14:m>
                  <m:oMath xmlns:m="http://schemas.openxmlformats.org/officeDocument/2006/math">
                    <m:r>
                      <a:rPr lang="en-US">
                        <a:solidFill>
                          <a:srgbClr val="C00000"/>
                        </a:solidFill>
                        <a:latin typeface="Cambria Math" panose="02040503050406030204" pitchFamily="18" charset="0"/>
                      </a:rPr>
                      <m:t>(1+</m:t>
                    </m:r>
                    <m:r>
                      <a:rPr lang="en-US" i="1">
                        <a:solidFill>
                          <a:srgbClr val="C00000"/>
                        </a:solidFill>
                        <a:latin typeface="Cambria Math" panose="02040503050406030204" pitchFamily="18" charset="0"/>
                      </a:rPr>
                      <m:t>𝛼</m:t>
                    </m:r>
                    <m:r>
                      <a:rPr lang="en-US" i="1">
                        <a:solidFill>
                          <a:srgbClr val="C00000"/>
                        </a:solidFill>
                        <a:latin typeface="Cambria Math" panose="02040503050406030204" pitchFamily="18" charset="0"/>
                      </a:rPr>
                      <m:t>) </m:t>
                    </m:r>
                  </m:oMath>
                </a14:m>
                <a:r>
                  <a:rPr lang="en-US" dirty="0"/>
                  <a:t>approximate clustering </a:t>
                </a:r>
                <a14:m>
                  <m:oMath xmlns:m="http://schemas.openxmlformats.org/officeDocument/2006/math">
                    <m:r>
                      <a:rPr lang="en-US" i="1">
                        <a:solidFill>
                          <a:srgbClr val="C00000"/>
                        </a:solidFill>
                        <a:latin typeface="Cambria Math" panose="02040503050406030204" pitchFamily="18" charset="0"/>
                      </a:rPr>
                      <m:t>𝐶</m:t>
                    </m:r>
                  </m:oMath>
                </a14:m>
                <a:r>
                  <a:rPr lang="en-US" dirty="0"/>
                  <a:t> and error rate </a:t>
                </a:r>
                <a14:m>
                  <m:oMath xmlns:m="http://schemas.openxmlformats.org/officeDocument/2006/math">
                    <m:r>
                      <a:rPr lang="en-US" b="0" i="1" smtClean="0">
                        <a:solidFill>
                          <a:srgbClr val="C00000"/>
                        </a:solidFill>
                        <a:latin typeface="Cambria Math" panose="02040503050406030204" pitchFamily="18" charset="0"/>
                      </a:rPr>
                      <m:t>𝜆</m:t>
                    </m:r>
                    <m:r>
                      <a:rPr lang="en-US" b="0" i="1" smtClean="0">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𝛼</m:t>
                    </m:r>
                  </m:oMath>
                </a14:m>
                <a:endParaRPr lang="en-US" dirty="0"/>
              </a:p>
              <a:p>
                <a:pPr>
                  <a:buClr>
                    <a:schemeClr val="tx1"/>
                  </a:buClr>
                </a:pPr>
                <a:endParaRPr lang="en-US" dirty="0"/>
              </a:p>
            </p:txBody>
          </p:sp>
        </mc:Choice>
        <mc:Fallback xmlns="">
          <p:sp>
            <p:nvSpPr>
              <p:cNvPr id="3" name="Content Placeholder 2">
                <a:extLst>
                  <a:ext uri="{FF2B5EF4-FFF2-40B4-BE49-F238E27FC236}">
                    <a16:creationId xmlns:a16="http://schemas.microsoft.com/office/drawing/2014/main" id="{15255D49-9D60-44DD-910D-2EBD0529DEC9}"/>
                  </a:ext>
                </a:extLst>
              </p:cNvPr>
              <p:cNvSpPr>
                <a:spLocks noGrp="1" noRot="1" noChangeAspect="1" noMove="1" noResize="1" noEditPoints="1" noAdjustHandles="1" noChangeArrowheads="1" noChangeShapeType="1" noTextEdit="1"/>
              </p:cNvSpPr>
              <p:nvPr>
                <p:ph idx="1"/>
              </p:nvPr>
            </p:nvSpPr>
            <p:spPr>
              <a:xfrm>
                <a:off x="394447" y="1547718"/>
                <a:ext cx="11403106" cy="5122023"/>
              </a:xfrm>
              <a:blipFill>
                <a:blip r:embed="rId4"/>
                <a:stretch>
                  <a:fillRect l="-963" t="-2024"/>
                </a:stretch>
              </a:blipFill>
            </p:spPr>
            <p:txBody>
              <a:bodyPr/>
              <a:lstStyle/>
              <a:p>
                <a:r>
                  <a:rPr lang="en-US">
                    <a:noFill/>
                  </a:rPr>
                  <a:t> </a:t>
                </a:r>
              </a:p>
            </p:txBody>
          </p:sp>
        </mc:Fallback>
      </mc:AlternateContent>
      <p:sp>
        <p:nvSpPr>
          <p:cNvPr id="10" name="Title 1">
            <a:extLst>
              <a:ext uri="{FF2B5EF4-FFF2-40B4-BE49-F238E27FC236}">
                <a16:creationId xmlns:a16="http://schemas.microsoft.com/office/drawing/2014/main" id="{7ED97488-B314-40E3-99BA-181DF7601AE5}"/>
              </a:ext>
            </a:extLst>
          </p:cNvPr>
          <p:cNvSpPr>
            <a:spLocks noGrp="1"/>
          </p:cNvSpPr>
          <p:nvPr>
            <p:ph type="title"/>
          </p:nvPr>
        </p:nvSpPr>
        <p:spPr>
          <a:xfrm>
            <a:off x="838200" y="365125"/>
            <a:ext cx="10515600" cy="1325563"/>
          </a:xfrm>
        </p:spPr>
        <p:txBody>
          <a:bodyPr/>
          <a:lstStyle/>
          <a:p>
            <a:r>
              <a:rPr lang="en-US" dirty="0">
                <a:solidFill>
                  <a:schemeClr val="accent1"/>
                </a:solidFill>
              </a:rPr>
              <a:t>Predictor</a:t>
            </a:r>
          </a:p>
        </p:txBody>
      </p:sp>
      <mc:AlternateContent xmlns:mc="http://schemas.openxmlformats.org/markup-compatibility/2006" xmlns:a14="http://schemas.microsoft.com/office/drawing/2010/main">
        <mc:Choice Requires="a14">
          <p:sp>
            <p:nvSpPr>
              <p:cNvPr id="7" name="Speech Bubble: Oval 6">
                <a:extLst>
                  <a:ext uri="{FF2B5EF4-FFF2-40B4-BE49-F238E27FC236}">
                    <a16:creationId xmlns:a16="http://schemas.microsoft.com/office/drawing/2014/main" id="{AADD9469-E885-3591-E592-4669E7659572}"/>
                  </a:ext>
                </a:extLst>
              </p:cNvPr>
              <p:cNvSpPr/>
              <p:nvPr/>
            </p:nvSpPr>
            <p:spPr>
              <a:xfrm>
                <a:off x="2907944" y="2567051"/>
                <a:ext cx="2392759" cy="1325562"/>
              </a:xfrm>
              <a:prstGeom prst="wedgeEllipseCallou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What is the label of </a:t>
                </a:r>
                <a14:m>
                  <m:oMath xmlns:m="http://schemas.openxmlformats.org/officeDocument/2006/math">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𝑥</m:t>
                        </m:r>
                      </m:e>
                      <m:sub>
                        <m:r>
                          <a:rPr lang="en-US" sz="2400" b="0" i="1" smtClean="0">
                            <a:solidFill>
                              <a:srgbClr val="C00000"/>
                            </a:solidFill>
                            <a:latin typeface="Cambria Math" panose="02040503050406030204" pitchFamily="18" charset="0"/>
                          </a:rPr>
                          <m:t>1</m:t>
                        </m:r>
                      </m:sub>
                    </m:sSub>
                  </m:oMath>
                </a14:m>
                <a:r>
                  <a:rPr lang="en-US" sz="2400" dirty="0">
                    <a:solidFill>
                      <a:schemeClr val="tx1"/>
                    </a:solidFill>
                  </a:rPr>
                  <a:t>?</a:t>
                </a:r>
              </a:p>
            </p:txBody>
          </p:sp>
        </mc:Choice>
        <mc:Fallback xmlns="">
          <p:sp>
            <p:nvSpPr>
              <p:cNvPr id="7" name="Speech Bubble: Oval 6">
                <a:extLst>
                  <a:ext uri="{FF2B5EF4-FFF2-40B4-BE49-F238E27FC236}">
                    <a16:creationId xmlns:a16="http://schemas.microsoft.com/office/drawing/2014/main" id="{AADD9469-E885-3591-E592-4669E7659572}"/>
                  </a:ext>
                </a:extLst>
              </p:cNvPr>
              <p:cNvSpPr>
                <a:spLocks noRot="1" noChangeAspect="1" noMove="1" noResize="1" noEditPoints="1" noAdjustHandles="1" noChangeArrowheads="1" noChangeShapeType="1" noTextEdit="1"/>
              </p:cNvSpPr>
              <p:nvPr/>
            </p:nvSpPr>
            <p:spPr>
              <a:xfrm>
                <a:off x="2907944" y="2567051"/>
                <a:ext cx="2392759" cy="1325562"/>
              </a:xfrm>
              <a:prstGeom prst="wedgeEllipseCallout">
                <a:avLst/>
              </a:prstGeom>
              <a:blipFill>
                <a:blip r:embed="rId6"/>
                <a:stretch>
                  <a:fillRect/>
                </a:stretch>
              </a:blipFill>
              <a:ln w="381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Speech Bubble: Oval 7">
                <a:extLst>
                  <a:ext uri="{FF2B5EF4-FFF2-40B4-BE49-F238E27FC236}">
                    <a16:creationId xmlns:a16="http://schemas.microsoft.com/office/drawing/2014/main" id="{1B136D98-6B33-F103-8613-FDEA5D8277DC}"/>
                  </a:ext>
                </a:extLst>
              </p:cNvPr>
              <p:cNvSpPr/>
              <p:nvPr/>
            </p:nvSpPr>
            <p:spPr>
              <a:xfrm>
                <a:off x="2907944" y="4253611"/>
                <a:ext cx="2392759" cy="1325562"/>
              </a:xfrm>
              <a:prstGeom prst="wedgeEllipseCallou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What is the label of </a:t>
                </a:r>
                <a14:m>
                  <m:oMath xmlns:m="http://schemas.openxmlformats.org/officeDocument/2006/math">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𝑥</m:t>
                        </m:r>
                      </m:e>
                      <m:sub>
                        <m:r>
                          <a:rPr lang="en-US" sz="2400" b="0" i="1" smtClean="0">
                            <a:solidFill>
                              <a:srgbClr val="C00000"/>
                            </a:solidFill>
                            <a:latin typeface="Cambria Math" panose="02040503050406030204" pitchFamily="18" charset="0"/>
                          </a:rPr>
                          <m:t>2</m:t>
                        </m:r>
                      </m:sub>
                    </m:sSub>
                  </m:oMath>
                </a14:m>
                <a:r>
                  <a:rPr lang="en-US" sz="2400" dirty="0">
                    <a:solidFill>
                      <a:schemeClr val="tx1"/>
                    </a:solidFill>
                  </a:rPr>
                  <a:t>?</a:t>
                </a:r>
              </a:p>
            </p:txBody>
          </p:sp>
        </mc:Choice>
        <mc:Fallback xmlns="">
          <p:sp>
            <p:nvSpPr>
              <p:cNvPr id="8" name="Speech Bubble: Oval 7">
                <a:extLst>
                  <a:ext uri="{FF2B5EF4-FFF2-40B4-BE49-F238E27FC236}">
                    <a16:creationId xmlns:a16="http://schemas.microsoft.com/office/drawing/2014/main" id="{1B136D98-6B33-F103-8613-FDEA5D8277DC}"/>
                  </a:ext>
                </a:extLst>
              </p:cNvPr>
              <p:cNvSpPr>
                <a:spLocks noRot="1" noChangeAspect="1" noMove="1" noResize="1" noEditPoints="1" noAdjustHandles="1" noChangeArrowheads="1" noChangeShapeType="1" noTextEdit="1"/>
              </p:cNvSpPr>
              <p:nvPr/>
            </p:nvSpPr>
            <p:spPr>
              <a:xfrm>
                <a:off x="2907944" y="4253611"/>
                <a:ext cx="2392759" cy="1325562"/>
              </a:xfrm>
              <a:prstGeom prst="wedgeEllipseCallout">
                <a:avLst/>
              </a:prstGeom>
              <a:blipFill>
                <a:blip r:embed="rId7"/>
                <a:stretch>
                  <a:fillRect/>
                </a:stretch>
              </a:blipFill>
              <a:ln w="381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Speech Bubble: Oval 8">
                <a:extLst>
                  <a:ext uri="{FF2B5EF4-FFF2-40B4-BE49-F238E27FC236}">
                    <a16:creationId xmlns:a16="http://schemas.microsoft.com/office/drawing/2014/main" id="{7FBA8D25-4579-0499-857C-401B13014A3B}"/>
                  </a:ext>
                </a:extLst>
              </p:cNvPr>
              <p:cNvSpPr/>
              <p:nvPr/>
            </p:nvSpPr>
            <p:spPr>
              <a:xfrm>
                <a:off x="5803544" y="2567051"/>
                <a:ext cx="2392759" cy="1325562"/>
              </a:xfrm>
              <a:prstGeom prst="wedgeEllipseCallout">
                <a:avLst>
                  <a:gd name="adj1" fmla="val 36490"/>
                  <a:gd name="adj2" fmla="val 57135"/>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𝑥</m:t>
                        </m:r>
                      </m:e>
                      <m:sub>
                        <m:r>
                          <a:rPr lang="en-US" sz="2400" b="0" i="1" smtClean="0">
                            <a:solidFill>
                              <a:srgbClr val="C00000"/>
                            </a:solidFill>
                            <a:latin typeface="Cambria Math" panose="02040503050406030204" pitchFamily="18" charset="0"/>
                          </a:rPr>
                          <m:t>1</m:t>
                        </m:r>
                      </m:sub>
                    </m:sSub>
                  </m:oMath>
                </a14:m>
                <a:r>
                  <a:rPr lang="en-US" sz="2400" dirty="0">
                    <a:solidFill>
                      <a:schemeClr val="tx1"/>
                    </a:solidFill>
                  </a:rPr>
                  <a:t> belongs to cluster </a:t>
                </a:r>
                <a14:m>
                  <m:oMath xmlns:m="http://schemas.openxmlformats.org/officeDocument/2006/math">
                    <m:r>
                      <a:rPr lang="en-US" sz="2400" b="0" i="1" smtClean="0">
                        <a:solidFill>
                          <a:srgbClr val="C00000"/>
                        </a:solidFill>
                        <a:latin typeface="Cambria Math" panose="02040503050406030204" pitchFamily="18" charset="0"/>
                      </a:rPr>
                      <m:t>3</m:t>
                    </m:r>
                  </m:oMath>
                </a14:m>
                <a:endParaRPr lang="en-US" sz="2400" dirty="0">
                  <a:solidFill>
                    <a:schemeClr val="tx1"/>
                  </a:solidFill>
                </a:endParaRPr>
              </a:p>
            </p:txBody>
          </p:sp>
        </mc:Choice>
        <mc:Fallback xmlns="">
          <p:sp>
            <p:nvSpPr>
              <p:cNvPr id="9" name="Speech Bubble: Oval 8">
                <a:extLst>
                  <a:ext uri="{FF2B5EF4-FFF2-40B4-BE49-F238E27FC236}">
                    <a16:creationId xmlns:a16="http://schemas.microsoft.com/office/drawing/2014/main" id="{7FBA8D25-4579-0499-857C-401B13014A3B}"/>
                  </a:ext>
                </a:extLst>
              </p:cNvPr>
              <p:cNvSpPr>
                <a:spLocks noRot="1" noChangeAspect="1" noMove="1" noResize="1" noEditPoints="1" noAdjustHandles="1" noChangeArrowheads="1" noChangeShapeType="1" noTextEdit="1"/>
              </p:cNvSpPr>
              <p:nvPr/>
            </p:nvSpPr>
            <p:spPr>
              <a:xfrm>
                <a:off x="5803544" y="2567051"/>
                <a:ext cx="2392759" cy="1325562"/>
              </a:xfrm>
              <a:prstGeom prst="wedgeEllipseCallout">
                <a:avLst>
                  <a:gd name="adj1" fmla="val 36490"/>
                  <a:gd name="adj2" fmla="val 57135"/>
                </a:avLst>
              </a:prstGeom>
              <a:blipFill>
                <a:blip r:embed="rId8"/>
                <a:stretch>
                  <a:fillRect/>
                </a:stretch>
              </a:blipFill>
              <a:ln w="381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Speech Bubble: Oval 11">
                <a:extLst>
                  <a:ext uri="{FF2B5EF4-FFF2-40B4-BE49-F238E27FC236}">
                    <a16:creationId xmlns:a16="http://schemas.microsoft.com/office/drawing/2014/main" id="{229E54F8-BEAE-FB5A-5B7D-EFC5C31C21B0}"/>
                  </a:ext>
                </a:extLst>
              </p:cNvPr>
              <p:cNvSpPr/>
              <p:nvPr/>
            </p:nvSpPr>
            <p:spPr>
              <a:xfrm>
                <a:off x="5694919" y="4253611"/>
                <a:ext cx="2392759" cy="1325562"/>
              </a:xfrm>
              <a:prstGeom prst="wedgeEllipseCallout">
                <a:avLst>
                  <a:gd name="adj1" fmla="val 36490"/>
                  <a:gd name="adj2" fmla="val 57135"/>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𝑥</m:t>
                        </m:r>
                      </m:e>
                      <m:sub>
                        <m:r>
                          <a:rPr lang="en-US" sz="2400" b="0" i="1" smtClean="0">
                            <a:solidFill>
                              <a:srgbClr val="C00000"/>
                            </a:solidFill>
                            <a:latin typeface="Cambria Math" panose="02040503050406030204" pitchFamily="18" charset="0"/>
                          </a:rPr>
                          <m:t>2</m:t>
                        </m:r>
                      </m:sub>
                    </m:sSub>
                  </m:oMath>
                </a14:m>
                <a:r>
                  <a:rPr lang="en-US" sz="2400" dirty="0">
                    <a:solidFill>
                      <a:schemeClr val="tx1"/>
                    </a:solidFill>
                  </a:rPr>
                  <a:t> belongs to cluster </a:t>
                </a:r>
                <a14:m>
                  <m:oMath xmlns:m="http://schemas.openxmlformats.org/officeDocument/2006/math">
                    <m:r>
                      <a:rPr lang="en-US" sz="2400" b="0" i="0" smtClean="0">
                        <a:solidFill>
                          <a:srgbClr val="C00000"/>
                        </a:solidFill>
                        <a:latin typeface="Cambria Math" panose="02040503050406030204" pitchFamily="18" charset="0"/>
                      </a:rPr>
                      <m:t>7</m:t>
                    </m:r>
                  </m:oMath>
                </a14:m>
                <a:endParaRPr lang="en-US" sz="2400" dirty="0">
                  <a:solidFill>
                    <a:schemeClr val="tx1"/>
                  </a:solidFill>
                </a:endParaRPr>
              </a:p>
            </p:txBody>
          </p:sp>
        </mc:Choice>
        <mc:Fallback xmlns="">
          <p:sp>
            <p:nvSpPr>
              <p:cNvPr id="12" name="Speech Bubble: Oval 11">
                <a:extLst>
                  <a:ext uri="{FF2B5EF4-FFF2-40B4-BE49-F238E27FC236}">
                    <a16:creationId xmlns:a16="http://schemas.microsoft.com/office/drawing/2014/main" id="{229E54F8-BEAE-FB5A-5B7D-EFC5C31C21B0}"/>
                  </a:ext>
                </a:extLst>
              </p:cNvPr>
              <p:cNvSpPr>
                <a:spLocks noRot="1" noChangeAspect="1" noMove="1" noResize="1" noEditPoints="1" noAdjustHandles="1" noChangeArrowheads="1" noChangeShapeType="1" noTextEdit="1"/>
              </p:cNvSpPr>
              <p:nvPr/>
            </p:nvSpPr>
            <p:spPr>
              <a:xfrm>
                <a:off x="5694919" y="4253611"/>
                <a:ext cx="2392759" cy="1325562"/>
              </a:xfrm>
              <a:prstGeom prst="wedgeEllipseCallout">
                <a:avLst>
                  <a:gd name="adj1" fmla="val 36490"/>
                  <a:gd name="adj2" fmla="val 57135"/>
                </a:avLst>
              </a:prstGeom>
              <a:blipFill>
                <a:blip r:embed="rId9"/>
                <a:stretch>
                  <a:fillRect/>
                </a:stretch>
              </a:blipFill>
              <a:ln w="38100">
                <a:solidFill>
                  <a:schemeClr val="tx1"/>
                </a:solidFill>
              </a:ln>
            </p:spPr>
            <p:txBody>
              <a:bodyPr/>
              <a:lstStyle/>
              <a:p>
                <a:r>
                  <a:rPr lang="en-US">
                    <a:noFill/>
                  </a:rPr>
                  <a:t> </a:t>
                </a:r>
              </a:p>
            </p:txBody>
          </p:sp>
        </mc:Fallback>
      </mc:AlternateContent>
      <p:pic>
        <p:nvPicPr>
          <p:cNvPr id="15" name="Picture 14">
            <a:extLst>
              <a:ext uri="{FF2B5EF4-FFF2-40B4-BE49-F238E27FC236}">
                <a16:creationId xmlns:a16="http://schemas.microsoft.com/office/drawing/2014/main" id="{1F5FCAFA-3A29-F557-530F-12412B1B9FF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flipH="1">
            <a:off x="451566" y="2756982"/>
            <a:ext cx="2204957" cy="2993258"/>
          </a:xfrm>
          <a:prstGeom prst="rect">
            <a:avLst/>
          </a:prstGeom>
        </p:spPr>
      </p:pic>
    </p:spTree>
    <p:extLst>
      <p:ext uri="{BB962C8B-B14F-4D97-AF65-F5344CB8AC3E}">
        <p14:creationId xmlns:p14="http://schemas.microsoft.com/office/powerpoint/2010/main" val="262521098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a:xfrm>
                <a:off x="394447" y="1547718"/>
                <a:ext cx="11403106" cy="5122023"/>
              </a:xfrm>
            </p:spPr>
            <p:txBody>
              <a:bodyPr>
                <a:normAutofit/>
              </a:bodyPr>
              <a:lstStyle/>
              <a:p>
                <a:pPr>
                  <a:buClr>
                    <a:schemeClr val="tx1"/>
                  </a:buClr>
                </a:pPr>
                <a:r>
                  <a:rPr lang="en-US" dirty="0"/>
                  <a:t>Suppose </a:t>
                </a:r>
                <a14:m>
                  <m:oMath xmlns:m="http://schemas.openxmlformats.org/officeDocument/2006/math">
                    <m:r>
                      <m:rPr>
                        <m:sty m:val="p"/>
                      </m:rPr>
                      <a:rPr lang="en-US">
                        <a:solidFill>
                          <a:srgbClr val="C00000"/>
                        </a:solidFill>
                        <a:latin typeface="Cambria Math" panose="02040503050406030204" pitchFamily="18" charset="0"/>
                      </a:rPr>
                      <m:t>Π</m:t>
                    </m:r>
                  </m:oMath>
                </a14:m>
                <a:r>
                  <a:rPr lang="en-US" dirty="0"/>
                  <a:t> outputs noisy labels according to a </a:t>
                </a:r>
                <a14:m>
                  <m:oMath xmlns:m="http://schemas.openxmlformats.org/officeDocument/2006/math">
                    <m:r>
                      <a:rPr lang="en-US">
                        <a:solidFill>
                          <a:srgbClr val="C00000"/>
                        </a:solidFill>
                        <a:latin typeface="Cambria Math" panose="02040503050406030204" pitchFamily="18" charset="0"/>
                      </a:rPr>
                      <m:t>(1+</m:t>
                    </m:r>
                    <m:r>
                      <a:rPr lang="en-US" i="1">
                        <a:solidFill>
                          <a:srgbClr val="C00000"/>
                        </a:solidFill>
                        <a:latin typeface="Cambria Math" panose="02040503050406030204" pitchFamily="18" charset="0"/>
                      </a:rPr>
                      <m:t>𝛼</m:t>
                    </m:r>
                    <m:r>
                      <a:rPr lang="en-US" i="1">
                        <a:solidFill>
                          <a:srgbClr val="C00000"/>
                        </a:solidFill>
                        <a:latin typeface="Cambria Math" panose="02040503050406030204" pitchFamily="18" charset="0"/>
                      </a:rPr>
                      <m:t>) </m:t>
                    </m:r>
                  </m:oMath>
                </a14:m>
                <a:r>
                  <a:rPr lang="en-US" dirty="0"/>
                  <a:t>approximate clustering </a:t>
                </a:r>
                <a14:m>
                  <m:oMath xmlns:m="http://schemas.openxmlformats.org/officeDocument/2006/math">
                    <m:r>
                      <a:rPr lang="en-US" i="1">
                        <a:solidFill>
                          <a:srgbClr val="C00000"/>
                        </a:solidFill>
                        <a:latin typeface="Cambria Math" panose="02040503050406030204" pitchFamily="18" charset="0"/>
                      </a:rPr>
                      <m:t>𝐶</m:t>
                    </m:r>
                  </m:oMath>
                </a14:m>
                <a:r>
                  <a:rPr lang="en-US" dirty="0"/>
                  <a:t> and error rate </a:t>
                </a:r>
                <a14:m>
                  <m:oMath xmlns:m="http://schemas.openxmlformats.org/officeDocument/2006/math">
                    <m:r>
                      <a:rPr lang="en-US" b="0" i="1" smtClean="0">
                        <a:solidFill>
                          <a:srgbClr val="C00000"/>
                        </a:solidFill>
                        <a:latin typeface="Cambria Math" panose="02040503050406030204" pitchFamily="18" charset="0"/>
                      </a:rPr>
                      <m:t>𝜆</m:t>
                    </m:r>
                    <m:r>
                      <a:rPr lang="en-US" b="0" i="1" smtClean="0">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𝛼</m:t>
                    </m:r>
                  </m:oMath>
                </a14:m>
                <a:endParaRPr lang="en-US" dirty="0"/>
              </a:p>
              <a:p>
                <a:pPr>
                  <a:buClr>
                    <a:schemeClr val="tx1"/>
                  </a:buClr>
                </a:pPr>
                <a:r>
                  <a:rPr lang="en-US" dirty="0">
                    <a:solidFill>
                      <a:srgbClr val="00B050"/>
                    </a:solidFill>
                  </a:rPr>
                  <a:t>Main result </a:t>
                </a:r>
                <a:r>
                  <a:rPr lang="en-US" dirty="0">
                    <a:solidFill>
                      <a:srgbClr val="7030A0"/>
                    </a:solidFill>
                  </a:rPr>
                  <a:t>[EFSW</a:t>
                </a:r>
                <a:r>
                  <a:rPr lang="en-US" dirty="0">
                    <a:solidFill>
                      <a:srgbClr val="FF0000"/>
                    </a:solidFill>
                  </a:rPr>
                  <a:t>Z</a:t>
                </a:r>
                <a:r>
                  <a:rPr lang="en-US" dirty="0">
                    <a:solidFill>
                      <a:srgbClr val="7030A0"/>
                    </a:solidFill>
                  </a:rPr>
                  <a:t>22]</a:t>
                </a:r>
                <a:r>
                  <a:rPr lang="en-US" dirty="0"/>
                  <a:t>: Algorithm that outputs a </a:t>
                </a:r>
                <a14:m>
                  <m:oMath xmlns:m="http://schemas.openxmlformats.org/officeDocument/2006/math">
                    <m:r>
                      <a:rPr lang="en-US" smtClean="0">
                        <a:solidFill>
                          <a:srgbClr val="C00000"/>
                        </a:solidFill>
                        <a:latin typeface="Cambria Math" panose="02040503050406030204" pitchFamily="18" charset="0"/>
                      </a:rPr>
                      <m:t>(1+</m:t>
                    </m:r>
                    <m:r>
                      <a:rPr lang="en-US" b="0" i="1" smtClean="0">
                        <a:solidFill>
                          <a:srgbClr val="C00000"/>
                        </a:solidFill>
                        <a:latin typeface="Cambria Math" panose="02040503050406030204" pitchFamily="18" charset="0"/>
                      </a:rPr>
                      <m:t>𝑂</m:t>
                    </m:r>
                    <m:d>
                      <m:dPr>
                        <m:ctrlPr>
                          <a:rPr lang="en-US" b="0" i="1" smtClean="0">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𝛼</m:t>
                        </m:r>
                      </m:e>
                    </m:d>
                    <m:r>
                      <a:rPr lang="en-US" b="0" i="1" smtClean="0">
                        <a:solidFill>
                          <a:srgbClr val="C00000"/>
                        </a:solidFill>
                        <a:latin typeface="Cambria Math" panose="02040503050406030204" pitchFamily="18" charset="0"/>
                      </a:rPr>
                      <m:t>)</m:t>
                    </m:r>
                    <m:r>
                      <a:rPr lang="en-US" i="1">
                        <a:solidFill>
                          <a:srgbClr val="C00000"/>
                        </a:solidFill>
                        <a:latin typeface="Cambria Math" panose="02040503050406030204" pitchFamily="18" charset="0"/>
                      </a:rPr>
                      <m:t> </m:t>
                    </m:r>
                  </m:oMath>
                </a14:m>
                <a:r>
                  <a:rPr lang="en-US" dirty="0"/>
                  <a:t>approximate </a:t>
                </a:r>
                <a14:m>
                  <m:oMath xmlns:m="http://schemas.openxmlformats.org/officeDocument/2006/math">
                    <m:r>
                      <a:rPr lang="en-US" b="0" i="1" smtClean="0">
                        <a:solidFill>
                          <a:srgbClr val="C00000"/>
                        </a:solidFill>
                        <a:latin typeface="Cambria Math" panose="02040503050406030204" pitchFamily="18" charset="0"/>
                      </a:rPr>
                      <m:t>𝑘</m:t>
                    </m:r>
                  </m:oMath>
                </a14:m>
                <a:r>
                  <a:rPr lang="en-US" dirty="0"/>
                  <a:t>-means clustering in nearly linear time</a:t>
                </a:r>
              </a:p>
              <a:p>
                <a:pPr>
                  <a:buClr>
                    <a:schemeClr val="tx1"/>
                  </a:buClr>
                </a:pPr>
                <a:endParaRPr lang="en-US" dirty="0"/>
              </a:p>
              <a:p>
                <a:pPr>
                  <a:buClr>
                    <a:schemeClr val="tx1"/>
                  </a:buClr>
                </a:pPr>
                <a:endParaRPr lang="en-US" dirty="0"/>
              </a:p>
              <a:p>
                <a:pPr>
                  <a:buClr>
                    <a:schemeClr val="tx1"/>
                  </a:buClr>
                </a:pPr>
                <a:r>
                  <a:rPr lang="en-US" dirty="0"/>
                  <a:t>“Predictions can overcome complexity hardness barriers!”</a:t>
                </a:r>
              </a:p>
              <a:p>
                <a:pPr>
                  <a:buClr>
                    <a:schemeClr val="tx1"/>
                  </a:buClr>
                </a:pPr>
                <a:endParaRPr lang="en-US" dirty="0"/>
              </a:p>
              <a:p>
                <a:pPr>
                  <a:buClr>
                    <a:schemeClr val="tx1"/>
                  </a:buClr>
                </a:pPr>
                <a:endParaRPr lang="en-US" dirty="0"/>
              </a:p>
            </p:txBody>
          </p:sp>
        </mc:Choice>
        <mc:Fallback xmlns="">
          <p:sp>
            <p:nvSpPr>
              <p:cNvPr id="3" name="Content Placeholder 2">
                <a:extLst>
                  <a:ext uri="{FF2B5EF4-FFF2-40B4-BE49-F238E27FC236}">
                    <a16:creationId xmlns:a16="http://schemas.microsoft.com/office/drawing/2014/main" id="{15255D49-9D60-44DD-910D-2EBD0529DEC9}"/>
                  </a:ext>
                </a:extLst>
              </p:cNvPr>
              <p:cNvSpPr>
                <a:spLocks noGrp="1" noRot="1" noChangeAspect="1" noMove="1" noResize="1" noEditPoints="1" noAdjustHandles="1" noChangeArrowheads="1" noChangeShapeType="1" noTextEdit="1"/>
              </p:cNvSpPr>
              <p:nvPr>
                <p:ph idx="1"/>
              </p:nvPr>
            </p:nvSpPr>
            <p:spPr>
              <a:xfrm>
                <a:off x="394447" y="1547718"/>
                <a:ext cx="11403106" cy="5122023"/>
              </a:xfrm>
              <a:blipFill>
                <a:blip r:embed="rId3"/>
                <a:stretch>
                  <a:fillRect l="-963" t="-2024"/>
                </a:stretch>
              </a:blipFill>
            </p:spPr>
            <p:txBody>
              <a:bodyPr/>
              <a:lstStyle/>
              <a:p>
                <a:r>
                  <a:rPr lang="en-US">
                    <a:noFill/>
                  </a:rPr>
                  <a:t> </a:t>
                </a:r>
              </a:p>
            </p:txBody>
          </p:sp>
        </mc:Fallback>
      </mc:AlternateContent>
      <p:sp>
        <p:nvSpPr>
          <p:cNvPr id="10" name="Title 1">
            <a:extLst>
              <a:ext uri="{FF2B5EF4-FFF2-40B4-BE49-F238E27FC236}">
                <a16:creationId xmlns:a16="http://schemas.microsoft.com/office/drawing/2014/main" id="{7ED97488-B314-40E3-99BA-181DF7601AE5}"/>
              </a:ext>
            </a:extLst>
          </p:cNvPr>
          <p:cNvSpPr>
            <a:spLocks noGrp="1"/>
          </p:cNvSpPr>
          <p:nvPr>
            <p:ph type="title"/>
          </p:nvPr>
        </p:nvSpPr>
        <p:spPr>
          <a:xfrm>
            <a:off x="838200" y="365125"/>
            <a:ext cx="10515600" cy="1325563"/>
          </a:xfrm>
        </p:spPr>
        <p:txBody>
          <a:bodyPr/>
          <a:lstStyle/>
          <a:p>
            <a:r>
              <a:rPr lang="en-US" dirty="0">
                <a:solidFill>
                  <a:schemeClr val="accent1"/>
                </a:solidFill>
              </a:rPr>
              <a:t>Theoretical Guarantee</a:t>
            </a:r>
          </a:p>
        </p:txBody>
      </p:sp>
    </p:spTree>
    <p:extLst>
      <p:ext uri="{BB962C8B-B14F-4D97-AF65-F5344CB8AC3E}">
        <p14:creationId xmlns:p14="http://schemas.microsoft.com/office/powerpoint/2010/main" val="218418695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29480AD-21A8-4AE4-2D36-F67D0833E590}"/>
              </a:ext>
            </a:extLst>
          </p:cNvPr>
          <p:cNvPicPr>
            <a:picLocks noChangeAspect="1"/>
          </p:cNvPicPr>
          <p:nvPr/>
        </p:nvPicPr>
        <p:blipFill>
          <a:blip r:embed="rId3"/>
          <a:stretch>
            <a:fillRect/>
          </a:stretch>
        </p:blipFill>
        <p:spPr>
          <a:xfrm>
            <a:off x="838200" y="1967886"/>
            <a:ext cx="10393052" cy="3239051"/>
          </a:xfrm>
          <a:prstGeom prst="rect">
            <a:avLst/>
          </a:prstGeom>
        </p:spPr>
      </p:pic>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a:xfrm>
                <a:off x="394447" y="1547718"/>
                <a:ext cx="11403106" cy="5122023"/>
              </a:xfrm>
            </p:spPr>
            <p:txBody>
              <a:bodyPr>
                <a:normAutofit/>
              </a:bodyPr>
              <a:lstStyle/>
              <a:p>
                <a:pPr>
                  <a:buClr>
                    <a:schemeClr val="tx1"/>
                  </a:buClr>
                </a:pPr>
                <a:r>
                  <a:rPr lang="en-US" dirty="0"/>
                  <a:t>Not enough to blindly follow predictions!</a:t>
                </a:r>
              </a:p>
              <a:p>
                <a:pPr>
                  <a:buClr>
                    <a:schemeClr val="tx1"/>
                  </a:buClr>
                </a:pPr>
                <a:endParaRPr lang="en-US" dirty="0"/>
              </a:p>
              <a:p>
                <a:pPr>
                  <a:buClr>
                    <a:schemeClr val="tx1"/>
                  </a:buClr>
                </a:pPr>
                <a:endParaRPr lang="en-US" dirty="0"/>
              </a:p>
              <a:p>
                <a:pPr>
                  <a:buClr>
                    <a:schemeClr val="tx1"/>
                  </a:buClr>
                </a:pPr>
                <a:endParaRPr lang="en-US" dirty="0"/>
              </a:p>
              <a:p>
                <a:pPr>
                  <a:buClr>
                    <a:schemeClr val="tx1"/>
                  </a:buClr>
                </a:pPr>
                <a:endParaRPr lang="en-US" dirty="0"/>
              </a:p>
              <a:p>
                <a:pPr>
                  <a:buClr>
                    <a:schemeClr val="tx1"/>
                  </a:buClr>
                </a:pPr>
                <a:endParaRPr lang="en-US" dirty="0"/>
              </a:p>
              <a:p>
                <a:pPr>
                  <a:buClr>
                    <a:schemeClr val="tx1"/>
                  </a:buClr>
                </a:pPr>
                <a:endParaRPr lang="en-US" dirty="0"/>
              </a:p>
              <a:p>
                <a:pPr>
                  <a:buClr>
                    <a:schemeClr val="tx1"/>
                  </a:buClr>
                </a:pPr>
                <a:r>
                  <a:rPr lang="en-US" dirty="0"/>
                  <a:t>Optimal cost </a:t>
                </a:r>
                <a14:m>
                  <m:oMath xmlns:m="http://schemas.openxmlformats.org/officeDocument/2006/math">
                    <m:r>
                      <a:rPr lang="en-US" b="0" i="1" smtClean="0">
                        <a:solidFill>
                          <a:srgbClr val="C00000"/>
                        </a:solidFill>
                        <a:latin typeface="Cambria Math" panose="02040503050406030204" pitchFamily="18" charset="0"/>
                      </a:rPr>
                      <m:t>≈0</m:t>
                    </m:r>
                  </m:oMath>
                </a14:m>
                <a:endParaRPr lang="en-US" dirty="0"/>
              </a:p>
              <a:p>
                <a:pPr>
                  <a:buClr>
                    <a:schemeClr val="tx1"/>
                  </a:buClr>
                </a:pPr>
                <a:r>
                  <a:rPr lang="en-US" dirty="0"/>
                  <a:t>Predictor with arbitrary small error has large cost!</a:t>
                </a:r>
              </a:p>
            </p:txBody>
          </p:sp>
        </mc:Choice>
        <mc:Fallback xmlns="">
          <p:sp>
            <p:nvSpPr>
              <p:cNvPr id="3" name="Content Placeholder 2">
                <a:extLst>
                  <a:ext uri="{FF2B5EF4-FFF2-40B4-BE49-F238E27FC236}">
                    <a16:creationId xmlns:a16="http://schemas.microsoft.com/office/drawing/2014/main" id="{15255D49-9D60-44DD-910D-2EBD0529DEC9}"/>
                  </a:ext>
                </a:extLst>
              </p:cNvPr>
              <p:cNvSpPr>
                <a:spLocks noGrp="1" noRot="1" noChangeAspect="1" noMove="1" noResize="1" noEditPoints="1" noAdjustHandles="1" noChangeArrowheads="1" noChangeShapeType="1" noTextEdit="1"/>
              </p:cNvSpPr>
              <p:nvPr>
                <p:ph idx="1"/>
              </p:nvPr>
            </p:nvSpPr>
            <p:spPr>
              <a:xfrm>
                <a:off x="394447" y="1547718"/>
                <a:ext cx="11403106" cy="5122023"/>
              </a:xfrm>
              <a:blipFill>
                <a:blip r:embed="rId4"/>
                <a:stretch>
                  <a:fillRect l="-963" t="-2024"/>
                </a:stretch>
              </a:blipFill>
            </p:spPr>
            <p:txBody>
              <a:bodyPr/>
              <a:lstStyle/>
              <a:p>
                <a:r>
                  <a:rPr lang="en-US">
                    <a:noFill/>
                  </a:rPr>
                  <a:t> </a:t>
                </a:r>
              </a:p>
            </p:txBody>
          </p:sp>
        </mc:Fallback>
      </mc:AlternateContent>
      <p:sp>
        <p:nvSpPr>
          <p:cNvPr id="10" name="Title 1">
            <a:extLst>
              <a:ext uri="{FF2B5EF4-FFF2-40B4-BE49-F238E27FC236}">
                <a16:creationId xmlns:a16="http://schemas.microsoft.com/office/drawing/2014/main" id="{7ED97488-B314-40E3-99BA-181DF7601AE5}"/>
              </a:ext>
            </a:extLst>
          </p:cNvPr>
          <p:cNvSpPr>
            <a:spLocks noGrp="1"/>
          </p:cNvSpPr>
          <p:nvPr>
            <p:ph type="title"/>
          </p:nvPr>
        </p:nvSpPr>
        <p:spPr>
          <a:xfrm>
            <a:off x="838200" y="365125"/>
            <a:ext cx="10515600" cy="1325563"/>
          </a:xfrm>
        </p:spPr>
        <p:txBody>
          <a:bodyPr/>
          <a:lstStyle/>
          <a:p>
            <a:r>
              <a:rPr lang="en-US" dirty="0">
                <a:solidFill>
                  <a:schemeClr val="accent1"/>
                </a:solidFill>
              </a:rPr>
              <a:t>Algorithmic Intuition</a:t>
            </a:r>
          </a:p>
        </p:txBody>
      </p:sp>
      <p:sp>
        <p:nvSpPr>
          <p:cNvPr id="5" name="Rectangle 4">
            <a:extLst>
              <a:ext uri="{FF2B5EF4-FFF2-40B4-BE49-F238E27FC236}">
                <a16:creationId xmlns:a16="http://schemas.microsoft.com/office/drawing/2014/main" id="{F13BE3AC-8BFA-85BB-4B65-6A1B13EFC5D2}"/>
              </a:ext>
            </a:extLst>
          </p:cNvPr>
          <p:cNvSpPr/>
          <p:nvPr/>
        </p:nvSpPr>
        <p:spPr>
          <a:xfrm>
            <a:off x="838200" y="2107096"/>
            <a:ext cx="10273748" cy="294198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6584619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a:xfrm>
            <a:off x="394447" y="1547718"/>
            <a:ext cx="11403106" cy="5122023"/>
          </a:xfrm>
        </p:spPr>
        <p:txBody>
          <a:bodyPr>
            <a:normAutofit/>
          </a:bodyPr>
          <a:lstStyle/>
          <a:p>
            <a:pPr>
              <a:buClr>
                <a:schemeClr val="tx1"/>
              </a:buClr>
            </a:pPr>
            <a:r>
              <a:rPr lang="en-US" dirty="0"/>
              <a:t>Not enough to blindly follow predictions!</a:t>
            </a:r>
          </a:p>
          <a:p>
            <a:pPr marL="0" indent="0">
              <a:buClr>
                <a:schemeClr val="tx1"/>
              </a:buClr>
              <a:buNone/>
            </a:pPr>
            <a:endParaRPr lang="en-US" dirty="0"/>
          </a:p>
          <a:p>
            <a:pPr>
              <a:buClr>
                <a:schemeClr val="tx1"/>
              </a:buClr>
            </a:pPr>
            <a:r>
              <a:rPr lang="en-US" dirty="0">
                <a:solidFill>
                  <a:srgbClr val="00B050"/>
                </a:solidFill>
              </a:rPr>
              <a:t>Our approach</a:t>
            </a:r>
            <a:r>
              <a:rPr lang="en-US" dirty="0"/>
              <a:t>: Use ideas from robust mean estimation</a:t>
            </a:r>
          </a:p>
          <a:p>
            <a:pPr>
              <a:buClr>
                <a:schemeClr val="tx1"/>
              </a:buClr>
            </a:pPr>
            <a:endParaRPr lang="en-US" dirty="0"/>
          </a:p>
        </p:txBody>
      </p:sp>
      <p:sp>
        <p:nvSpPr>
          <p:cNvPr id="10" name="Title 1">
            <a:extLst>
              <a:ext uri="{FF2B5EF4-FFF2-40B4-BE49-F238E27FC236}">
                <a16:creationId xmlns:a16="http://schemas.microsoft.com/office/drawing/2014/main" id="{7ED97488-B314-40E3-99BA-181DF7601AE5}"/>
              </a:ext>
            </a:extLst>
          </p:cNvPr>
          <p:cNvSpPr>
            <a:spLocks noGrp="1"/>
          </p:cNvSpPr>
          <p:nvPr>
            <p:ph type="title"/>
          </p:nvPr>
        </p:nvSpPr>
        <p:spPr>
          <a:xfrm>
            <a:off x="838200" y="365125"/>
            <a:ext cx="10515600" cy="1325563"/>
          </a:xfrm>
        </p:spPr>
        <p:txBody>
          <a:bodyPr/>
          <a:lstStyle/>
          <a:p>
            <a:r>
              <a:rPr lang="en-US" dirty="0">
                <a:solidFill>
                  <a:schemeClr val="accent1"/>
                </a:solidFill>
              </a:rPr>
              <a:t>Algorithmic Intuition</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78C8FD82-8FD0-7B04-E317-12CCABF8C29E}"/>
                  </a:ext>
                </a:extLst>
              </p:cNvPr>
              <p:cNvSpPr txBox="1"/>
              <p:nvPr/>
            </p:nvSpPr>
            <p:spPr>
              <a:xfrm>
                <a:off x="1927121" y="3216624"/>
                <a:ext cx="1985155"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ctrlPr>
                            <a:rPr lang="en-US" sz="2400" b="0" i="1" smtClean="0">
                              <a:solidFill>
                                <a:srgbClr val="C00000"/>
                              </a:solidFill>
                              <a:latin typeface="Cambria Math" panose="02040503050406030204" pitchFamily="18" charset="0"/>
                            </a:rPr>
                          </m:ctrlPr>
                        </m:dPr>
                        <m:e>
                          <m:r>
                            <a:rPr lang="en-US" sz="2400" b="0" i="1" smtClean="0">
                              <a:solidFill>
                                <a:srgbClr val="C00000"/>
                              </a:solidFill>
                              <a:latin typeface="Cambria Math" panose="02040503050406030204" pitchFamily="18" charset="0"/>
                            </a:rPr>
                            <m:t>1−</m:t>
                          </m:r>
                          <m:r>
                            <a:rPr lang="en-US" sz="2400" b="0" i="1" smtClean="0">
                              <a:solidFill>
                                <a:srgbClr val="C00000"/>
                              </a:solidFill>
                              <a:latin typeface="Cambria Math" panose="02040503050406030204" pitchFamily="18" charset="0"/>
                            </a:rPr>
                            <m:t>𝜀</m:t>
                          </m:r>
                        </m:e>
                      </m:d>
                      <m:r>
                        <a:rPr lang="en-US" sz="2400" b="0" i="1" smtClean="0">
                          <a:solidFill>
                            <a:srgbClr val="C00000"/>
                          </a:solidFill>
                          <a:latin typeface="Cambria Math" panose="02040503050406030204" pitchFamily="18" charset="0"/>
                        </a:rPr>
                        <m:t>𝑃</m:t>
                      </m:r>
                    </m:oMath>
                  </m:oMathPara>
                </a14:m>
                <a:endParaRPr lang="en-US" sz="2400" dirty="0"/>
              </a:p>
            </p:txBody>
          </p:sp>
        </mc:Choice>
        <mc:Fallback xmlns="">
          <p:sp>
            <p:nvSpPr>
              <p:cNvPr id="8" name="TextBox 7">
                <a:extLst>
                  <a:ext uri="{FF2B5EF4-FFF2-40B4-BE49-F238E27FC236}">
                    <a16:creationId xmlns:a16="http://schemas.microsoft.com/office/drawing/2014/main" id="{78C8FD82-8FD0-7B04-E317-12CCABF8C29E}"/>
                  </a:ext>
                </a:extLst>
              </p:cNvPr>
              <p:cNvSpPr txBox="1">
                <a:spLocks noRot="1" noChangeAspect="1" noMove="1" noResize="1" noEditPoints="1" noAdjustHandles="1" noChangeArrowheads="1" noChangeShapeType="1" noTextEdit="1"/>
              </p:cNvSpPr>
              <p:nvPr/>
            </p:nvSpPr>
            <p:spPr>
              <a:xfrm>
                <a:off x="1927121" y="3216624"/>
                <a:ext cx="1985155" cy="461665"/>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47B4234E-C08A-6398-F794-73D4E2271705}"/>
                  </a:ext>
                </a:extLst>
              </p:cNvPr>
              <p:cNvSpPr txBox="1"/>
              <p:nvPr/>
            </p:nvSpPr>
            <p:spPr>
              <a:xfrm>
                <a:off x="8271208" y="3124291"/>
                <a:ext cx="1985155"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𝜀</m:t>
                      </m:r>
                      <m:r>
                        <a:rPr lang="en-US" sz="2400" b="0" i="1" smtClean="0">
                          <a:solidFill>
                            <a:srgbClr val="C00000"/>
                          </a:solidFill>
                          <a:latin typeface="Cambria Math" panose="02040503050406030204" pitchFamily="18" charset="0"/>
                        </a:rPr>
                        <m:t>𝑄</m:t>
                      </m:r>
                    </m:oMath>
                  </m:oMathPara>
                </a14:m>
                <a:endParaRPr lang="en-US" sz="2400" dirty="0"/>
              </a:p>
            </p:txBody>
          </p:sp>
        </mc:Choice>
        <mc:Fallback xmlns="">
          <p:sp>
            <p:nvSpPr>
              <p:cNvPr id="9" name="TextBox 8">
                <a:extLst>
                  <a:ext uri="{FF2B5EF4-FFF2-40B4-BE49-F238E27FC236}">
                    <a16:creationId xmlns:a16="http://schemas.microsoft.com/office/drawing/2014/main" id="{47B4234E-C08A-6398-F794-73D4E2271705}"/>
                  </a:ext>
                </a:extLst>
              </p:cNvPr>
              <p:cNvSpPr txBox="1">
                <a:spLocks noRot="1" noChangeAspect="1" noMove="1" noResize="1" noEditPoints="1" noAdjustHandles="1" noChangeArrowheads="1" noChangeShapeType="1" noTextEdit="1"/>
              </p:cNvSpPr>
              <p:nvPr/>
            </p:nvSpPr>
            <p:spPr>
              <a:xfrm>
                <a:off x="8271208" y="3124291"/>
                <a:ext cx="1985155" cy="461665"/>
              </a:xfrm>
              <a:prstGeom prst="rect">
                <a:avLst/>
              </a:prstGeom>
              <a:blipFill>
                <a:blip r:embed="rId6"/>
                <a:stretch>
                  <a:fillRect b="-13333"/>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80E571A9-0D79-1A5A-EDAB-389A49483A3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1691" y="3678289"/>
            <a:ext cx="4393664" cy="2716005"/>
          </a:xfrm>
          <a:prstGeom prst="rect">
            <a:avLst/>
          </a:prstGeom>
        </p:spPr>
      </p:pic>
      <p:pic>
        <p:nvPicPr>
          <p:cNvPr id="11" name="Picture 10">
            <a:extLst>
              <a:ext uri="{FF2B5EF4-FFF2-40B4-BE49-F238E27FC236}">
                <a16:creationId xmlns:a16="http://schemas.microsoft.com/office/drawing/2014/main" id="{094CD33D-2F47-6638-ABD8-EC274CEA9E6C}"/>
              </a:ext>
            </a:extLst>
          </p:cNvPr>
          <p:cNvPicPr>
            <a:picLocks noChangeAspect="1"/>
          </p:cNvPicPr>
          <p:nvPr/>
        </p:nvPicPr>
        <p:blipFill>
          <a:blip r:embed="rId8"/>
          <a:stretch>
            <a:fillRect/>
          </a:stretch>
        </p:blipFill>
        <p:spPr>
          <a:xfrm>
            <a:off x="7723193" y="3678289"/>
            <a:ext cx="2533170" cy="2376693"/>
          </a:xfrm>
          <a:prstGeom prst="rect">
            <a:avLst/>
          </a:prstGeom>
        </p:spPr>
      </p:pic>
      <p:pic>
        <p:nvPicPr>
          <p:cNvPr id="13" name="Picture 12">
            <a:extLst>
              <a:ext uri="{FF2B5EF4-FFF2-40B4-BE49-F238E27FC236}">
                <a16:creationId xmlns:a16="http://schemas.microsoft.com/office/drawing/2014/main" id="{B783A6E6-4EBD-B795-7D45-FE1A0C62543B}"/>
              </a:ext>
            </a:extLst>
          </p:cNvPr>
          <p:cNvPicPr>
            <a:picLocks noChangeAspect="1"/>
          </p:cNvPicPr>
          <p:nvPr/>
        </p:nvPicPr>
        <p:blipFill>
          <a:blip r:embed="rId9"/>
          <a:stretch>
            <a:fillRect/>
          </a:stretch>
        </p:blipFill>
        <p:spPr>
          <a:xfrm>
            <a:off x="7895494" y="3777890"/>
            <a:ext cx="1636132" cy="230890"/>
          </a:xfrm>
          <a:prstGeom prst="rect">
            <a:avLst/>
          </a:prstGeom>
        </p:spPr>
      </p:pic>
    </p:spTree>
    <p:extLst>
      <p:ext uri="{BB962C8B-B14F-4D97-AF65-F5344CB8AC3E}">
        <p14:creationId xmlns:p14="http://schemas.microsoft.com/office/powerpoint/2010/main" val="333397650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a:xfrm>
            <a:off x="394447" y="1547718"/>
            <a:ext cx="11403106" cy="5122023"/>
          </a:xfrm>
        </p:spPr>
        <p:txBody>
          <a:bodyPr>
            <a:normAutofit/>
          </a:bodyPr>
          <a:lstStyle/>
          <a:p>
            <a:pPr>
              <a:buClr>
                <a:schemeClr val="tx1"/>
              </a:buClr>
            </a:pPr>
            <a:r>
              <a:rPr lang="en-US" dirty="0"/>
              <a:t>Not enough to blindly follow predictions!</a:t>
            </a:r>
          </a:p>
          <a:p>
            <a:pPr marL="0" indent="0">
              <a:buClr>
                <a:schemeClr val="tx1"/>
              </a:buClr>
              <a:buNone/>
            </a:pPr>
            <a:endParaRPr lang="en-US" dirty="0"/>
          </a:p>
          <a:p>
            <a:pPr>
              <a:buClr>
                <a:schemeClr val="tx1"/>
              </a:buClr>
            </a:pPr>
            <a:r>
              <a:rPr lang="en-US" dirty="0">
                <a:solidFill>
                  <a:srgbClr val="00B050"/>
                </a:solidFill>
              </a:rPr>
              <a:t>Our approach</a:t>
            </a:r>
            <a:r>
              <a:rPr lang="en-US" dirty="0"/>
              <a:t>: Use robust mean estimation</a:t>
            </a:r>
          </a:p>
          <a:p>
            <a:pPr>
              <a:buClr>
                <a:schemeClr val="tx1"/>
              </a:buClr>
            </a:pPr>
            <a:endParaRPr lang="en-US" dirty="0"/>
          </a:p>
        </p:txBody>
      </p:sp>
      <p:sp>
        <p:nvSpPr>
          <p:cNvPr id="10" name="Title 1">
            <a:extLst>
              <a:ext uri="{FF2B5EF4-FFF2-40B4-BE49-F238E27FC236}">
                <a16:creationId xmlns:a16="http://schemas.microsoft.com/office/drawing/2014/main" id="{7ED97488-B314-40E3-99BA-181DF7601AE5}"/>
              </a:ext>
            </a:extLst>
          </p:cNvPr>
          <p:cNvSpPr>
            <a:spLocks noGrp="1"/>
          </p:cNvSpPr>
          <p:nvPr>
            <p:ph type="title"/>
          </p:nvPr>
        </p:nvSpPr>
        <p:spPr>
          <a:xfrm>
            <a:off x="838200" y="365125"/>
            <a:ext cx="10515600" cy="1325563"/>
          </a:xfrm>
        </p:spPr>
        <p:txBody>
          <a:bodyPr/>
          <a:lstStyle/>
          <a:p>
            <a:r>
              <a:rPr lang="en-US" dirty="0">
                <a:solidFill>
                  <a:schemeClr val="accent1"/>
                </a:solidFill>
              </a:rPr>
              <a:t>Algorithmic Intuition</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78C8FD82-8FD0-7B04-E317-12CCABF8C29E}"/>
                  </a:ext>
                </a:extLst>
              </p:cNvPr>
              <p:cNvSpPr txBox="1"/>
              <p:nvPr/>
            </p:nvSpPr>
            <p:spPr>
              <a:xfrm>
                <a:off x="1927121" y="3216624"/>
                <a:ext cx="1985155"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ctrlPr>
                            <a:rPr lang="en-US" sz="2400" b="0" i="1" smtClean="0">
                              <a:solidFill>
                                <a:srgbClr val="C00000"/>
                              </a:solidFill>
                              <a:latin typeface="Cambria Math" panose="02040503050406030204" pitchFamily="18" charset="0"/>
                            </a:rPr>
                          </m:ctrlPr>
                        </m:dPr>
                        <m:e>
                          <m:r>
                            <a:rPr lang="en-US" sz="2400" b="0" i="1" smtClean="0">
                              <a:solidFill>
                                <a:srgbClr val="C00000"/>
                              </a:solidFill>
                              <a:latin typeface="Cambria Math" panose="02040503050406030204" pitchFamily="18" charset="0"/>
                            </a:rPr>
                            <m:t>1−</m:t>
                          </m:r>
                          <m:r>
                            <a:rPr lang="en-US" sz="2400" b="0" i="1" smtClean="0">
                              <a:solidFill>
                                <a:srgbClr val="C00000"/>
                              </a:solidFill>
                              <a:latin typeface="Cambria Math" panose="02040503050406030204" pitchFamily="18" charset="0"/>
                            </a:rPr>
                            <m:t>𝜀</m:t>
                          </m:r>
                        </m:e>
                      </m:d>
                      <m:r>
                        <a:rPr lang="en-US" sz="2400" b="0" i="1" smtClean="0">
                          <a:solidFill>
                            <a:srgbClr val="C00000"/>
                          </a:solidFill>
                          <a:latin typeface="Cambria Math" panose="02040503050406030204" pitchFamily="18" charset="0"/>
                        </a:rPr>
                        <m:t>𝑃</m:t>
                      </m:r>
                    </m:oMath>
                  </m:oMathPara>
                </a14:m>
                <a:endParaRPr lang="en-US" sz="2400" dirty="0"/>
              </a:p>
            </p:txBody>
          </p:sp>
        </mc:Choice>
        <mc:Fallback xmlns="">
          <p:sp>
            <p:nvSpPr>
              <p:cNvPr id="8" name="TextBox 7">
                <a:extLst>
                  <a:ext uri="{FF2B5EF4-FFF2-40B4-BE49-F238E27FC236}">
                    <a16:creationId xmlns:a16="http://schemas.microsoft.com/office/drawing/2014/main" id="{78C8FD82-8FD0-7B04-E317-12CCABF8C29E}"/>
                  </a:ext>
                </a:extLst>
              </p:cNvPr>
              <p:cNvSpPr txBox="1">
                <a:spLocks noRot="1" noChangeAspect="1" noMove="1" noResize="1" noEditPoints="1" noAdjustHandles="1" noChangeArrowheads="1" noChangeShapeType="1" noTextEdit="1"/>
              </p:cNvSpPr>
              <p:nvPr/>
            </p:nvSpPr>
            <p:spPr>
              <a:xfrm>
                <a:off x="1927121" y="3216624"/>
                <a:ext cx="1985155" cy="461665"/>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47B4234E-C08A-6398-F794-73D4E2271705}"/>
                  </a:ext>
                </a:extLst>
              </p:cNvPr>
              <p:cNvSpPr txBox="1"/>
              <p:nvPr/>
            </p:nvSpPr>
            <p:spPr>
              <a:xfrm>
                <a:off x="8271208" y="3124291"/>
                <a:ext cx="1985155"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𝜀</m:t>
                      </m:r>
                      <m:r>
                        <a:rPr lang="en-US" sz="2400" b="0" i="1" smtClean="0">
                          <a:solidFill>
                            <a:srgbClr val="C00000"/>
                          </a:solidFill>
                          <a:latin typeface="Cambria Math" panose="02040503050406030204" pitchFamily="18" charset="0"/>
                        </a:rPr>
                        <m:t>𝑄</m:t>
                      </m:r>
                    </m:oMath>
                  </m:oMathPara>
                </a14:m>
                <a:endParaRPr lang="en-US" sz="2400" dirty="0"/>
              </a:p>
            </p:txBody>
          </p:sp>
        </mc:Choice>
        <mc:Fallback xmlns="">
          <p:sp>
            <p:nvSpPr>
              <p:cNvPr id="9" name="TextBox 8">
                <a:extLst>
                  <a:ext uri="{FF2B5EF4-FFF2-40B4-BE49-F238E27FC236}">
                    <a16:creationId xmlns:a16="http://schemas.microsoft.com/office/drawing/2014/main" id="{47B4234E-C08A-6398-F794-73D4E2271705}"/>
                  </a:ext>
                </a:extLst>
              </p:cNvPr>
              <p:cNvSpPr txBox="1">
                <a:spLocks noRot="1" noChangeAspect="1" noMove="1" noResize="1" noEditPoints="1" noAdjustHandles="1" noChangeArrowheads="1" noChangeShapeType="1" noTextEdit="1"/>
              </p:cNvSpPr>
              <p:nvPr/>
            </p:nvSpPr>
            <p:spPr>
              <a:xfrm>
                <a:off x="8271208" y="3124291"/>
                <a:ext cx="1985155" cy="461665"/>
              </a:xfrm>
              <a:prstGeom prst="rect">
                <a:avLst/>
              </a:prstGeom>
              <a:blipFill>
                <a:blip r:embed="rId4"/>
                <a:stretch>
                  <a:fillRect b="-13333"/>
                </a:stretch>
              </a:blipFill>
            </p:spPr>
            <p:txBody>
              <a:bodyPr/>
              <a:lstStyle/>
              <a:p>
                <a:r>
                  <a:rPr lang="en-US">
                    <a:noFill/>
                  </a:rPr>
                  <a:t> </a:t>
                </a:r>
              </a:p>
            </p:txBody>
          </p:sp>
        </mc:Fallback>
      </mc:AlternateContent>
      <p:cxnSp>
        <p:nvCxnSpPr>
          <p:cNvPr id="5" name="Straight Arrow Connector 4">
            <a:extLst>
              <a:ext uri="{FF2B5EF4-FFF2-40B4-BE49-F238E27FC236}">
                <a16:creationId xmlns:a16="http://schemas.microsoft.com/office/drawing/2014/main" id="{C8D0660A-69D6-1452-1832-D98202999FD0}"/>
              </a:ext>
            </a:extLst>
          </p:cNvPr>
          <p:cNvCxnSpPr/>
          <p:nvPr/>
        </p:nvCxnSpPr>
        <p:spPr>
          <a:xfrm>
            <a:off x="1032387" y="5240594"/>
            <a:ext cx="9497961"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C95B39B1-5D6B-961D-DB7B-BCDBA59EE4C3}"/>
              </a:ext>
            </a:extLst>
          </p:cNvPr>
          <p:cNvSpPr/>
          <p:nvPr/>
        </p:nvSpPr>
        <p:spPr>
          <a:xfrm>
            <a:off x="2253837" y="4981907"/>
            <a:ext cx="137650" cy="131559"/>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F2B5F66B-1A8D-0117-E0D2-5AC07C3CBF73}"/>
              </a:ext>
            </a:extLst>
          </p:cNvPr>
          <p:cNvSpPr/>
          <p:nvPr/>
        </p:nvSpPr>
        <p:spPr>
          <a:xfrm>
            <a:off x="2253837" y="4789000"/>
            <a:ext cx="137650" cy="131559"/>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1B05E4B8-D91D-91A6-EA7C-4F42BE935F55}"/>
              </a:ext>
            </a:extLst>
          </p:cNvPr>
          <p:cNvSpPr/>
          <p:nvPr/>
        </p:nvSpPr>
        <p:spPr>
          <a:xfrm>
            <a:off x="2460311" y="4788999"/>
            <a:ext cx="137650" cy="131559"/>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BE024A3F-5AFF-DCEE-7CD5-0D902BF0BAA6}"/>
              </a:ext>
            </a:extLst>
          </p:cNvPr>
          <p:cNvSpPr/>
          <p:nvPr/>
        </p:nvSpPr>
        <p:spPr>
          <a:xfrm>
            <a:off x="2460311" y="4981907"/>
            <a:ext cx="137650" cy="131559"/>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00E8E092-6CE9-7299-C2E1-000AF8A672D3}"/>
              </a:ext>
            </a:extLst>
          </p:cNvPr>
          <p:cNvSpPr/>
          <p:nvPr/>
        </p:nvSpPr>
        <p:spPr>
          <a:xfrm>
            <a:off x="2666785" y="4981907"/>
            <a:ext cx="137650" cy="131559"/>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292A644F-8536-F066-DBC7-91891D2CED09}"/>
              </a:ext>
            </a:extLst>
          </p:cNvPr>
          <p:cNvSpPr/>
          <p:nvPr/>
        </p:nvSpPr>
        <p:spPr>
          <a:xfrm>
            <a:off x="2666785" y="4789000"/>
            <a:ext cx="137650" cy="131559"/>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0CBFDC33-5A40-604F-7533-0E2D20D9E026}"/>
              </a:ext>
            </a:extLst>
          </p:cNvPr>
          <p:cNvSpPr/>
          <p:nvPr/>
        </p:nvSpPr>
        <p:spPr>
          <a:xfrm>
            <a:off x="2873259" y="4788999"/>
            <a:ext cx="137650" cy="131559"/>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B33190C1-BB9D-B2EC-2341-DF0AD504CDBF}"/>
              </a:ext>
            </a:extLst>
          </p:cNvPr>
          <p:cNvSpPr/>
          <p:nvPr/>
        </p:nvSpPr>
        <p:spPr>
          <a:xfrm>
            <a:off x="2873259" y="4981907"/>
            <a:ext cx="137650" cy="131559"/>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2EAF2FAE-21C7-0310-38FC-48956452FA9E}"/>
              </a:ext>
            </a:extLst>
          </p:cNvPr>
          <p:cNvSpPr/>
          <p:nvPr/>
        </p:nvSpPr>
        <p:spPr>
          <a:xfrm>
            <a:off x="3079733" y="4981907"/>
            <a:ext cx="137650" cy="131559"/>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E508E533-C938-D1F2-476E-0868E9F222F2}"/>
              </a:ext>
            </a:extLst>
          </p:cNvPr>
          <p:cNvSpPr/>
          <p:nvPr/>
        </p:nvSpPr>
        <p:spPr>
          <a:xfrm>
            <a:off x="3079733" y="4789000"/>
            <a:ext cx="137650" cy="131559"/>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B5AC1444-F686-6735-B640-24AF8EC4839C}"/>
              </a:ext>
            </a:extLst>
          </p:cNvPr>
          <p:cNvSpPr/>
          <p:nvPr/>
        </p:nvSpPr>
        <p:spPr>
          <a:xfrm>
            <a:off x="3286207" y="4788999"/>
            <a:ext cx="137650" cy="131559"/>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678C82F0-D292-994B-40F4-BDD7267D62DD}"/>
              </a:ext>
            </a:extLst>
          </p:cNvPr>
          <p:cNvSpPr/>
          <p:nvPr/>
        </p:nvSpPr>
        <p:spPr>
          <a:xfrm>
            <a:off x="3286207" y="4981907"/>
            <a:ext cx="137650" cy="131559"/>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49BCB48B-DDCE-86CA-6D4F-40B40AFF8F45}"/>
              </a:ext>
            </a:extLst>
          </p:cNvPr>
          <p:cNvSpPr/>
          <p:nvPr/>
        </p:nvSpPr>
        <p:spPr>
          <a:xfrm>
            <a:off x="2666785" y="4591660"/>
            <a:ext cx="137650" cy="131559"/>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82AE3CA9-7AE4-B1F8-F938-52E7C51C10E5}"/>
              </a:ext>
            </a:extLst>
          </p:cNvPr>
          <p:cNvSpPr/>
          <p:nvPr/>
        </p:nvSpPr>
        <p:spPr>
          <a:xfrm>
            <a:off x="2666785" y="4398753"/>
            <a:ext cx="137650" cy="131559"/>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BB276065-89D6-0818-B81B-9650191DA5E4}"/>
              </a:ext>
            </a:extLst>
          </p:cNvPr>
          <p:cNvSpPr/>
          <p:nvPr/>
        </p:nvSpPr>
        <p:spPr>
          <a:xfrm>
            <a:off x="2873259" y="4398752"/>
            <a:ext cx="137650" cy="131559"/>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5D029702-05BB-E1CE-2362-E32CAB8BED4B}"/>
              </a:ext>
            </a:extLst>
          </p:cNvPr>
          <p:cNvSpPr/>
          <p:nvPr/>
        </p:nvSpPr>
        <p:spPr>
          <a:xfrm>
            <a:off x="2873259" y="4591660"/>
            <a:ext cx="137650" cy="131559"/>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B498DE26-74B8-7055-8B47-B7491C6C111D}"/>
              </a:ext>
            </a:extLst>
          </p:cNvPr>
          <p:cNvSpPr/>
          <p:nvPr/>
        </p:nvSpPr>
        <p:spPr>
          <a:xfrm>
            <a:off x="2666785" y="4206745"/>
            <a:ext cx="137650" cy="131559"/>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FFC55F50-022B-E8B5-757E-8E1F98547023}"/>
              </a:ext>
            </a:extLst>
          </p:cNvPr>
          <p:cNvSpPr/>
          <p:nvPr/>
        </p:nvSpPr>
        <p:spPr>
          <a:xfrm>
            <a:off x="2666785" y="4013838"/>
            <a:ext cx="137650" cy="131559"/>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DF211D6E-11D6-7610-BFBD-D8BCCEA36F85}"/>
              </a:ext>
            </a:extLst>
          </p:cNvPr>
          <p:cNvSpPr/>
          <p:nvPr/>
        </p:nvSpPr>
        <p:spPr>
          <a:xfrm>
            <a:off x="2873259" y="4013837"/>
            <a:ext cx="137650" cy="131559"/>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7817B0A6-8814-8F6C-BB15-892D5BA64755}"/>
              </a:ext>
            </a:extLst>
          </p:cNvPr>
          <p:cNvSpPr/>
          <p:nvPr/>
        </p:nvSpPr>
        <p:spPr>
          <a:xfrm>
            <a:off x="2873259" y="4206745"/>
            <a:ext cx="137650" cy="131559"/>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CFD6DCF4-8EC7-2ADA-3E8D-7841DA317620}"/>
              </a:ext>
            </a:extLst>
          </p:cNvPr>
          <p:cNvSpPr/>
          <p:nvPr/>
        </p:nvSpPr>
        <p:spPr>
          <a:xfrm>
            <a:off x="3492681" y="4981906"/>
            <a:ext cx="137650" cy="131559"/>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CC522D7E-8219-A5B3-E54E-C4AAEA75FA4C}"/>
              </a:ext>
            </a:extLst>
          </p:cNvPr>
          <p:cNvSpPr/>
          <p:nvPr/>
        </p:nvSpPr>
        <p:spPr>
          <a:xfrm>
            <a:off x="3699155" y="4981906"/>
            <a:ext cx="137650" cy="131559"/>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F5BB321E-DF71-4A98-1A43-B999D32776EB}"/>
              </a:ext>
            </a:extLst>
          </p:cNvPr>
          <p:cNvSpPr/>
          <p:nvPr/>
        </p:nvSpPr>
        <p:spPr>
          <a:xfrm>
            <a:off x="1840889" y="4981906"/>
            <a:ext cx="137650" cy="131559"/>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A5310C07-ECBA-AFB3-D71B-2913C213ABA1}"/>
              </a:ext>
            </a:extLst>
          </p:cNvPr>
          <p:cNvSpPr/>
          <p:nvPr/>
        </p:nvSpPr>
        <p:spPr>
          <a:xfrm>
            <a:off x="2047363" y="4981906"/>
            <a:ext cx="137650" cy="131559"/>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55CB2E43-B7F0-5CE2-20B3-DF980C6CC44C}"/>
              </a:ext>
            </a:extLst>
          </p:cNvPr>
          <p:cNvSpPr/>
          <p:nvPr/>
        </p:nvSpPr>
        <p:spPr>
          <a:xfrm>
            <a:off x="3079733" y="4587675"/>
            <a:ext cx="137650" cy="131559"/>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22BC45DF-CA9A-2BD7-8C09-69A771F59E10}"/>
              </a:ext>
            </a:extLst>
          </p:cNvPr>
          <p:cNvSpPr/>
          <p:nvPr/>
        </p:nvSpPr>
        <p:spPr>
          <a:xfrm>
            <a:off x="3286207" y="4587675"/>
            <a:ext cx="137650" cy="131559"/>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EA2C3FAA-95D8-4C42-1054-A80B7ADC8EE9}"/>
              </a:ext>
            </a:extLst>
          </p:cNvPr>
          <p:cNvSpPr/>
          <p:nvPr/>
        </p:nvSpPr>
        <p:spPr>
          <a:xfrm>
            <a:off x="3079733" y="4394768"/>
            <a:ext cx="137650" cy="131559"/>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9537035C-B50D-7D0B-BE85-6E8724045D55}"/>
              </a:ext>
            </a:extLst>
          </p:cNvPr>
          <p:cNvSpPr/>
          <p:nvPr/>
        </p:nvSpPr>
        <p:spPr>
          <a:xfrm>
            <a:off x="9144021" y="4916127"/>
            <a:ext cx="137650" cy="131559"/>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CAA6F4A2-54FB-5B62-9983-506166279205}"/>
              </a:ext>
            </a:extLst>
          </p:cNvPr>
          <p:cNvSpPr/>
          <p:nvPr/>
        </p:nvSpPr>
        <p:spPr>
          <a:xfrm>
            <a:off x="9144021" y="4723220"/>
            <a:ext cx="137650" cy="131559"/>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86B49042-25CA-A94A-7B5D-5CEA3689FEBC}"/>
              </a:ext>
            </a:extLst>
          </p:cNvPr>
          <p:cNvSpPr/>
          <p:nvPr/>
        </p:nvSpPr>
        <p:spPr>
          <a:xfrm>
            <a:off x="9144021" y="4525880"/>
            <a:ext cx="137650" cy="131559"/>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22BF1F4D-BC44-1158-53CA-A065E23C4680}"/>
              </a:ext>
            </a:extLst>
          </p:cNvPr>
          <p:cNvSpPr/>
          <p:nvPr/>
        </p:nvSpPr>
        <p:spPr>
          <a:xfrm>
            <a:off x="9144021" y="4332973"/>
            <a:ext cx="137650" cy="131559"/>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B1ED5C66-3A92-DEC7-8004-2CE1C5531937}"/>
              </a:ext>
            </a:extLst>
          </p:cNvPr>
          <p:cNvSpPr/>
          <p:nvPr/>
        </p:nvSpPr>
        <p:spPr>
          <a:xfrm>
            <a:off x="9144021" y="4140965"/>
            <a:ext cx="137650" cy="131559"/>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1B9DE529-7A69-A5A5-BCF7-2EDD80FA2D32}"/>
              </a:ext>
            </a:extLst>
          </p:cNvPr>
          <p:cNvSpPr/>
          <p:nvPr/>
        </p:nvSpPr>
        <p:spPr>
          <a:xfrm>
            <a:off x="9144021" y="3948058"/>
            <a:ext cx="137650" cy="131559"/>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D584C4CD-0DBB-332A-31E9-003381912A32}"/>
              </a:ext>
            </a:extLst>
          </p:cNvPr>
          <p:cNvSpPr/>
          <p:nvPr/>
        </p:nvSpPr>
        <p:spPr>
          <a:xfrm>
            <a:off x="8937547" y="4916126"/>
            <a:ext cx="137650" cy="131559"/>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8430495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a:xfrm>
            <a:off x="394447" y="1547718"/>
            <a:ext cx="11403106" cy="5122023"/>
          </a:xfrm>
        </p:spPr>
        <p:txBody>
          <a:bodyPr>
            <a:normAutofit/>
          </a:bodyPr>
          <a:lstStyle/>
          <a:p>
            <a:pPr>
              <a:buClr>
                <a:schemeClr val="tx1"/>
              </a:buClr>
            </a:pPr>
            <a:r>
              <a:rPr lang="en-US" dirty="0"/>
              <a:t>Not enough to blindly follow predictions!</a:t>
            </a:r>
          </a:p>
          <a:p>
            <a:pPr marL="0" indent="0">
              <a:buClr>
                <a:schemeClr val="tx1"/>
              </a:buClr>
              <a:buNone/>
            </a:pPr>
            <a:endParaRPr lang="en-US" dirty="0"/>
          </a:p>
          <a:p>
            <a:pPr>
              <a:buClr>
                <a:schemeClr val="tx1"/>
              </a:buClr>
            </a:pPr>
            <a:r>
              <a:rPr lang="en-US" dirty="0">
                <a:solidFill>
                  <a:srgbClr val="00B050"/>
                </a:solidFill>
              </a:rPr>
              <a:t>Our approach</a:t>
            </a:r>
            <a:r>
              <a:rPr lang="en-US" dirty="0"/>
              <a:t>: Use robust mean estimation</a:t>
            </a:r>
          </a:p>
          <a:p>
            <a:pPr>
              <a:buClr>
                <a:schemeClr val="tx1"/>
              </a:buClr>
            </a:pPr>
            <a:endParaRPr lang="en-US" dirty="0"/>
          </a:p>
        </p:txBody>
      </p:sp>
      <p:sp>
        <p:nvSpPr>
          <p:cNvPr id="10" name="Title 1">
            <a:extLst>
              <a:ext uri="{FF2B5EF4-FFF2-40B4-BE49-F238E27FC236}">
                <a16:creationId xmlns:a16="http://schemas.microsoft.com/office/drawing/2014/main" id="{7ED97488-B314-40E3-99BA-181DF7601AE5}"/>
              </a:ext>
            </a:extLst>
          </p:cNvPr>
          <p:cNvSpPr>
            <a:spLocks noGrp="1"/>
          </p:cNvSpPr>
          <p:nvPr>
            <p:ph type="title"/>
          </p:nvPr>
        </p:nvSpPr>
        <p:spPr>
          <a:xfrm>
            <a:off x="838200" y="365125"/>
            <a:ext cx="10515600" cy="1325563"/>
          </a:xfrm>
        </p:spPr>
        <p:txBody>
          <a:bodyPr/>
          <a:lstStyle/>
          <a:p>
            <a:r>
              <a:rPr lang="en-US" dirty="0">
                <a:solidFill>
                  <a:schemeClr val="accent1"/>
                </a:solidFill>
              </a:rPr>
              <a:t>Algorithmic Intuition</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78C8FD82-8FD0-7B04-E317-12CCABF8C29E}"/>
                  </a:ext>
                </a:extLst>
              </p:cNvPr>
              <p:cNvSpPr txBox="1"/>
              <p:nvPr/>
            </p:nvSpPr>
            <p:spPr>
              <a:xfrm>
                <a:off x="1927121" y="3216624"/>
                <a:ext cx="1985155"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ctrlPr>
                            <a:rPr lang="en-US" sz="2400" b="0" i="1" smtClean="0">
                              <a:solidFill>
                                <a:srgbClr val="C00000"/>
                              </a:solidFill>
                              <a:latin typeface="Cambria Math" panose="02040503050406030204" pitchFamily="18" charset="0"/>
                            </a:rPr>
                          </m:ctrlPr>
                        </m:dPr>
                        <m:e>
                          <m:r>
                            <a:rPr lang="en-US" sz="2400" b="0" i="1" smtClean="0">
                              <a:solidFill>
                                <a:srgbClr val="C00000"/>
                              </a:solidFill>
                              <a:latin typeface="Cambria Math" panose="02040503050406030204" pitchFamily="18" charset="0"/>
                            </a:rPr>
                            <m:t>1−</m:t>
                          </m:r>
                          <m:r>
                            <a:rPr lang="en-US" sz="2400" b="0" i="1" smtClean="0">
                              <a:solidFill>
                                <a:srgbClr val="C00000"/>
                              </a:solidFill>
                              <a:latin typeface="Cambria Math" panose="02040503050406030204" pitchFamily="18" charset="0"/>
                            </a:rPr>
                            <m:t>𝜀</m:t>
                          </m:r>
                        </m:e>
                      </m:d>
                      <m:r>
                        <a:rPr lang="en-US" sz="2400" b="0" i="1" smtClean="0">
                          <a:solidFill>
                            <a:srgbClr val="C00000"/>
                          </a:solidFill>
                          <a:latin typeface="Cambria Math" panose="02040503050406030204" pitchFamily="18" charset="0"/>
                        </a:rPr>
                        <m:t>𝑃</m:t>
                      </m:r>
                    </m:oMath>
                  </m:oMathPara>
                </a14:m>
                <a:endParaRPr lang="en-US" sz="2400" dirty="0"/>
              </a:p>
            </p:txBody>
          </p:sp>
        </mc:Choice>
        <mc:Fallback xmlns="">
          <p:sp>
            <p:nvSpPr>
              <p:cNvPr id="8" name="TextBox 7">
                <a:extLst>
                  <a:ext uri="{FF2B5EF4-FFF2-40B4-BE49-F238E27FC236}">
                    <a16:creationId xmlns:a16="http://schemas.microsoft.com/office/drawing/2014/main" id="{78C8FD82-8FD0-7B04-E317-12CCABF8C29E}"/>
                  </a:ext>
                </a:extLst>
              </p:cNvPr>
              <p:cNvSpPr txBox="1">
                <a:spLocks noRot="1" noChangeAspect="1" noMove="1" noResize="1" noEditPoints="1" noAdjustHandles="1" noChangeArrowheads="1" noChangeShapeType="1" noTextEdit="1"/>
              </p:cNvSpPr>
              <p:nvPr/>
            </p:nvSpPr>
            <p:spPr>
              <a:xfrm>
                <a:off x="1927121" y="3216624"/>
                <a:ext cx="1985155" cy="461665"/>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47B4234E-C08A-6398-F794-73D4E2271705}"/>
                  </a:ext>
                </a:extLst>
              </p:cNvPr>
              <p:cNvSpPr txBox="1"/>
              <p:nvPr/>
            </p:nvSpPr>
            <p:spPr>
              <a:xfrm>
                <a:off x="8271208" y="3124291"/>
                <a:ext cx="1985155"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𝜀</m:t>
                      </m:r>
                      <m:r>
                        <a:rPr lang="en-US" sz="2400" b="0" i="1" smtClean="0">
                          <a:solidFill>
                            <a:srgbClr val="C00000"/>
                          </a:solidFill>
                          <a:latin typeface="Cambria Math" panose="02040503050406030204" pitchFamily="18" charset="0"/>
                        </a:rPr>
                        <m:t>𝑄</m:t>
                      </m:r>
                    </m:oMath>
                  </m:oMathPara>
                </a14:m>
                <a:endParaRPr lang="en-US" sz="2400" dirty="0"/>
              </a:p>
            </p:txBody>
          </p:sp>
        </mc:Choice>
        <mc:Fallback xmlns="">
          <p:sp>
            <p:nvSpPr>
              <p:cNvPr id="9" name="TextBox 8">
                <a:extLst>
                  <a:ext uri="{FF2B5EF4-FFF2-40B4-BE49-F238E27FC236}">
                    <a16:creationId xmlns:a16="http://schemas.microsoft.com/office/drawing/2014/main" id="{47B4234E-C08A-6398-F794-73D4E2271705}"/>
                  </a:ext>
                </a:extLst>
              </p:cNvPr>
              <p:cNvSpPr txBox="1">
                <a:spLocks noRot="1" noChangeAspect="1" noMove="1" noResize="1" noEditPoints="1" noAdjustHandles="1" noChangeArrowheads="1" noChangeShapeType="1" noTextEdit="1"/>
              </p:cNvSpPr>
              <p:nvPr/>
            </p:nvSpPr>
            <p:spPr>
              <a:xfrm>
                <a:off x="8271208" y="3124291"/>
                <a:ext cx="1985155" cy="461665"/>
              </a:xfrm>
              <a:prstGeom prst="rect">
                <a:avLst/>
              </a:prstGeom>
              <a:blipFill>
                <a:blip r:embed="rId4"/>
                <a:stretch>
                  <a:fillRect b="-13333"/>
                </a:stretch>
              </a:blipFill>
            </p:spPr>
            <p:txBody>
              <a:bodyPr/>
              <a:lstStyle/>
              <a:p>
                <a:r>
                  <a:rPr lang="en-US">
                    <a:noFill/>
                  </a:rPr>
                  <a:t> </a:t>
                </a:r>
              </a:p>
            </p:txBody>
          </p:sp>
        </mc:Fallback>
      </mc:AlternateContent>
      <p:cxnSp>
        <p:nvCxnSpPr>
          <p:cNvPr id="5" name="Straight Arrow Connector 4">
            <a:extLst>
              <a:ext uri="{FF2B5EF4-FFF2-40B4-BE49-F238E27FC236}">
                <a16:creationId xmlns:a16="http://schemas.microsoft.com/office/drawing/2014/main" id="{C8D0660A-69D6-1452-1832-D98202999FD0}"/>
              </a:ext>
            </a:extLst>
          </p:cNvPr>
          <p:cNvCxnSpPr/>
          <p:nvPr/>
        </p:nvCxnSpPr>
        <p:spPr>
          <a:xfrm>
            <a:off x="1032387" y="5240594"/>
            <a:ext cx="9497961"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C95B39B1-5D6B-961D-DB7B-BCDBA59EE4C3}"/>
              </a:ext>
            </a:extLst>
          </p:cNvPr>
          <p:cNvSpPr/>
          <p:nvPr/>
        </p:nvSpPr>
        <p:spPr>
          <a:xfrm>
            <a:off x="2253837" y="4981907"/>
            <a:ext cx="137650" cy="131559"/>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F2B5F66B-1A8D-0117-E0D2-5AC07C3CBF73}"/>
              </a:ext>
            </a:extLst>
          </p:cNvPr>
          <p:cNvSpPr/>
          <p:nvPr/>
        </p:nvSpPr>
        <p:spPr>
          <a:xfrm>
            <a:off x="2253837" y="4789000"/>
            <a:ext cx="137650" cy="131559"/>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1B05E4B8-D91D-91A6-EA7C-4F42BE935F55}"/>
              </a:ext>
            </a:extLst>
          </p:cNvPr>
          <p:cNvSpPr/>
          <p:nvPr/>
        </p:nvSpPr>
        <p:spPr>
          <a:xfrm>
            <a:off x="2460311" y="4788999"/>
            <a:ext cx="137650" cy="131559"/>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BE024A3F-5AFF-DCEE-7CD5-0D902BF0BAA6}"/>
              </a:ext>
            </a:extLst>
          </p:cNvPr>
          <p:cNvSpPr/>
          <p:nvPr/>
        </p:nvSpPr>
        <p:spPr>
          <a:xfrm>
            <a:off x="2460311" y="4981907"/>
            <a:ext cx="137650" cy="131559"/>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00E8E092-6CE9-7299-C2E1-000AF8A672D3}"/>
              </a:ext>
            </a:extLst>
          </p:cNvPr>
          <p:cNvSpPr/>
          <p:nvPr/>
        </p:nvSpPr>
        <p:spPr>
          <a:xfrm>
            <a:off x="2666785" y="4981907"/>
            <a:ext cx="137650" cy="131559"/>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292A644F-8536-F066-DBC7-91891D2CED09}"/>
              </a:ext>
            </a:extLst>
          </p:cNvPr>
          <p:cNvSpPr/>
          <p:nvPr/>
        </p:nvSpPr>
        <p:spPr>
          <a:xfrm>
            <a:off x="2666785" y="4789000"/>
            <a:ext cx="137650" cy="131559"/>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0CBFDC33-5A40-604F-7533-0E2D20D9E026}"/>
              </a:ext>
            </a:extLst>
          </p:cNvPr>
          <p:cNvSpPr/>
          <p:nvPr/>
        </p:nvSpPr>
        <p:spPr>
          <a:xfrm>
            <a:off x="2873259" y="4788999"/>
            <a:ext cx="137650" cy="131559"/>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B33190C1-BB9D-B2EC-2341-DF0AD504CDBF}"/>
              </a:ext>
            </a:extLst>
          </p:cNvPr>
          <p:cNvSpPr/>
          <p:nvPr/>
        </p:nvSpPr>
        <p:spPr>
          <a:xfrm>
            <a:off x="2873259" y="4981907"/>
            <a:ext cx="137650" cy="131559"/>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2EAF2FAE-21C7-0310-38FC-48956452FA9E}"/>
              </a:ext>
            </a:extLst>
          </p:cNvPr>
          <p:cNvSpPr/>
          <p:nvPr/>
        </p:nvSpPr>
        <p:spPr>
          <a:xfrm>
            <a:off x="3079733" y="4981907"/>
            <a:ext cx="137650" cy="131559"/>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E508E533-C938-D1F2-476E-0868E9F222F2}"/>
              </a:ext>
            </a:extLst>
          </p:cNvPr>
          <p:cNvSpPr/>
          <p:nvPr/>
        </p:nvSpPr>
        <p:spPr>
          <a:xfrm>
            <a:off x="3079733" y="4789000"/>
            <a:ext cx="137650" cy="131559"/>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B5AC1444-F686-6735-B640-24AF8EC4839C}"/>
              </a:ext>
            </a:extLst>
          </p:cNvPr>
          <p:cNvSpPr/>
          <p:nvPr/>
        </p:nvSpPr>
        <p:spPr>
          <a:xfrm>
            <a:off x="3286207" y="4788999"/>
            <a:ext cx="137650" cy="131559"/>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678C82F0-D292-994B-40F4-BDD7267D62DD}"/>
              </a:ext>
            </a:extLst>
          </p:cNvPr>
          <p:cNvSpPr/>
          <p:nvPr/>
        </p:nvSpPr>
        <p:spPr>
          <a:xfrm>
            <a:off x="3286207" y="4981907"/>
            <a:ext cx="137650" cy="131559"/>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49BCB48B-DDCE-86CA-6D4F-40B40AFF8F45}"/>
              </a:ext>
            </a:extLst>
          </p:cNvPr>
          <p:cNvSpPr/>
          <p:nvPr/>
        </p:nvSpPr>
        <p:spPr>
          <a:xfrm>
            <a:off x="2666785" y="4591660"/>
            <a:ext cx="137650" cy="131559"/>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82AE3CA9-7AE4-B1F8-F938-52E7C51C10E5}"/>
              </a:ext>
            </a:extLst>
          </p:cNvPr>
          <p:cNvSpPr/>
          <p:nvPr/>
        </p:nvSpPr>
        <p:spPr>
          <a:xfrm>
            <a:off x="2666785" y="4398753"/>
            <a:ext cx="137650" cy="131559"/>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BB276065-89D6-0818-B81B-9650191DA5E4}"/>
              </a:ext>
            </a:extLst>
          </p:cNvPr>
          <p:cNvSpPr/>
          <p:nvPr/>
        </p:nvSpPr>
        <p:spPr>
          <a:xfrm>
            <a:off x="2873259" y="4398752"/>
            <a:ext cx="137650" cy="131559"/>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5D029702-05BB-E1CE-2362-E32CAB8BED4B}"/>
              </a:ext>
            </a:extLst>
          </p:cNvPr>
          <p:cNvSpPr/>
          <p:nvPr/>
        </p:nvSpPr>
        <p:spPr>
          <a:xfrm>
            <a:off x="2873259" y="4591660"/>
            <a:ext cx="137650" cy="131559"/>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B498DE26-74B8-7055-8B47-B7491C6C111D}"/>
              </a:ext>
            </a:extLst>
          </p:cNvPr>
          <p:cNvSpPr/>
          <p:nvPr/>
        </p:nvSpPr>
        <p:spPr>
          <a:xfrm>
            <a:off x="2666785" y="4206745"/>
            <a:ext cx="137650" cy="131559"/>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FFC55F50-022B-E8B5-757E-8E1F98547023}"/>
              </a:ext>
            </a:extLst>
          </p:cNvPr>
          <p:cNvSpPr/>
          <p:nvPr/>
        </p:nvSpPr>
        <p:spPr>
          <a:xfrm>
            <a:off x="2666785" y="4013838"/>
            <a:ext cx="137650" cy="131559"/>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DF211D6E-11D6-7610-BFBD-D8BCCEA36F85}"/>
              </a:ext>
            </a:extLst>
          </p:cNvPr>
          <p:cNvSpPr/>
          <p:nvPr/>
        </p:nvSpPr>
        <p:spPr>
          <a:xfrm>
            <a:off x="2873259" y="4013837"/>
            <a:ext cx="137650" cy="131559"/>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7817B0A6-8814-8F6C-BB15-892D5BA64755}"/>
              </a:ext>
            </a:extLst>
          </p:cNvPr>
          <p:cNvSpPr/>
          <p:nvPr/>
        </p:nvSpPr>
        <p:spPr>
          <a:xfrm>
            <a:off x="2873259" y="4206745"/>
            <a:ext cx="137650" cy="131559"/>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CFD6DCF4-8EC7-2ADA-3E8D-7841DA317620}"/>
              </a:ext>
            </a:extLst>
          </p:cNvPr>
          <p:cNvSpPr/>
          <p:nvPr/>
        </p:nvSpPr>
        <p:spPr>
          <a:xfrm>
            <a:off x="3492681" y="4981906"/>
            <a:ext cx="137650" cy="131559"/>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CC522D7E-8219-A5B3-E54E-C4AAEA75FA4C}"/>
              </a:ext>
            </a:extLst>
          </p:cNvPr>
          <p:cNvSpPr/>
          <p:nvPr/>
        </p:nvSpPr>
        <p:spPr>
          <a:xfrm>
            <a:off x="3699155" y="4981906"/>
            <a:ext cx="137650" cy="131559"/>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F5BB321E-DF71-4A98-1A43-B999D32776EB}"/>
              </a:ext>
            </a:extLst>
          </p:cNvPr>
          <p:cNvSpPr/>
          <p:nvPr/>
        </p:nvSpPr>
        <p:spPr>
          <a:xfrm>
            <a:off x="1840889" y="4981906"/>
            <a:ext cx="137650" cy="131559"/>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A5310C07-ECBA-AFB3-D71B-2913C213ABA1}"/>
              </a:ext>
            </a:extLst>
          </p:cNvPr>
          <p:cNvSpPr/>
          <p:nvPr/>
        </p:nvSpPr>
        <p:spPr>
          <a:xfrm>
            <a:off x="2047363" y="4981906"/>
            <a:ext cx="137650" cy="131559"/>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55CB2E43-B7F0-5CE2-20B3-DF980C6CC44C}"/>
              </a:ext>
            </a:extLst>
          </p:cNvPr>
          <p:cNvSpPr/>
          <p:nvPr/>
        </p:nvSpPr>
        <p:spPr>
          <a:xfrm>
            <a:off x="3079733" y="4587675"/>
            <a:ext cx="137650" cy="131559"/>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22BC45DF-CA9A-2BD7-8C09-69A771F59E10}"/>
              </a:ext>
            </a:extLst>
          </p:cNvPr>
          <p:cNvSpPr/>
          <p:nvPr/>
        </p:nvSpPr>
        <p:spPr>
          <a:xfrm>
            <a:off x="3286207" y="4587675"/>
            <a:ext cx="137650" cy="131559"/>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EA2C3FAA-95D8-4C42-1054-A80B7ADC8EE9}"/>
              </a:ext>
            </a:extLst>
          </p:cNvPr>
          <p:cNvSpPr/>
          <p:nvPr/>
        </p:nvSpPr>
        <p:spPr>
          <a:xfrm>
            <a:off x="3079733" y="4394768"/>
            <a:ext cx="137650" cy="131559"/>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9537035C-B50D-7D0B-BE85-6E8724045D55}"/>
              </a:ext>
            </a:extLst>
          </p:cNvPr>
          <p:cNvSpPr/>
          <p:nvPr/>
        </p:nvSpPr>
        <p:spPr>
          <a:xfrm>
            <a:off x="9144021" y="4916127"/>
            <a:ext cx="137650" cy="131559"/>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CAA6F4A2-54FB-5B62-9983-506166279205}"/>
              </a:ext>
            </a:extLst>
          </p:cNvPr>
          <p:cNvSpPr/>
          <p:nvPr/>
        </p:nvSpPr>
        <p:spPr>
          <a:xfrm>
            <a:off x="9144021" y="4723220"/>
            <a:ext cx="137650" cy="131559"/>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86B49042-25CA-A94A-7B5D-5CEA3689FEBC}"/>
              </a:ext>
            </a:extLst>
          </p:cNvPr>
          <p:cNvSpPr/>
          <p:nvPr/>
        </p:nvSpPr>
        <p:spPr>
          <a:xfrm>
            <a:off x="9144021" y="4525880"/>
            <a:ext cx="137650" cy="131559"/>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22BF1F4D-BC44-1158-53CA-A065E23C4680}"/>
              </a:ext>
            </a:extLst>
          </p:cNvPr>
          <p:cNvSpPr/>
          <p:nvPr/>
        </p:nvSpPr>
        <p:spPr>
          <a:xfrm>
            <a:off x="9144021" y="4332973"/>
            <a:ext cx="137650" cy="131559"/>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B1ED5C66-3A92-DEC7-8004-2CE1C5531937}"/>
              </a:ext>
            </a:extLst>
          </p:cNvPr>
          <p:cNvSpPr/>
          <p:nvPr/>
        </p:nvSpPr>
        <p:spPr>
          <a:xfrm>
            <a:off x="9144021" y="4140965"/>
            <a:ext cx="137650" cy="131559"/>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1B9DE529-7A69-A5A5-BCF7-2EDD80FA2D32}"/>
              </a:ext>
            </a:extLst>
          </p:cNvPr>
          <p:cNvSpPr/>
          <p:nvPr/>
        </p:nvSpPr>
        <p:spPr>
          <a:xfrm>
            <a:off x="9144021" y="3948058"/>
            <a:ext cx="137650" cy="131559"/>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D584C4CD-0DBB-332A-31E9-003381912A32}"/>
              </a:ext>
            </a:extLst>
          </p:cNvPr>
          <p:cNvSpPr/>
          <p:nvPr/>
        </p:nvSpPr>
        <p:spPr>
          <a:xfrm>
            <a:off x="8937547" y="4916126"/>
            <a:ext cx="137650" cy="131559"/>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Left Brace 1">
            <a:extLst>
              <a:ext uri="{FF2B5EF4-FFF2-40B4-BE49-F238E27FC236}">
                <a16:creationId xmlns:a16="http://schemas.microsoft.com/office/drawing/2014/main" id="{2CE8B982-C062-9513-B68B-FCB51965CBDC}"/>
              </a:ext>
            </a:extLst>
          </p:cNvPr>
          <p:cNvSpPr/>
          <p:nvPr/>
        </p:nvSpPr>
        <p:spPr>
          <a:xfrm rot="16200000">
            <a:off x="2529136" y="4693330"/>
            <a:ext cx="619422" cy="1995916"/>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68179079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a:xfrm>
            <a:off x="394447" y="1547718"/>
            <a:ext cx="11403106" cy="5122023"/>
          </a:xfrm>
        </p:spPr>
        <p:txBody>
          <a:bodyPr>
            <a:normAutofit/>
          </a:bodyPr>
          <a:lstStyle/>
          <a:p>
            <a:pPr>
              <a:buClr>
                <a:schemeClr val="tx1"/>
              </a:buClr>
            </a:pPr>
            <a:r>
              <a:rPr lang="en-US" dirty="0"/>
              <a:t>Not enough to blindly follow predictions!</a:t>
            </a:r>
          </a:p>
          <a:p>
            <a:pPr marL="0" indent="0">
              <a:buClr>
                <a:schemeClr val="tx1"/>
              </a:buClr>
              <a:buNone/>
            </a:pPr>
            <a:endParaRPr lang="en-US" dirty="0"/>
          </a:p>
          <a:p>
            <a:pPr>
              <a:buClr>
                <a:schemeClr val="tx1"/>
              </a:buClr>
            </a:pPr>
            <a:r>
              <a:rPr lang="en-US" dirty="0">
                <a:solidFill>
                  <a:srgbClr val="00B050"/>
                </a:solidFill>
              </a:rPr>
              <a:t>Our approach</a:t>
            </a:r>
            <a:r>
              <a:rPr lang="en-US" dirty="0"/>
              <a:t>: Use robust mean estimation</a:t>
            </a:r>
          </a:p>
          <a:p>
            <a:pPr>
              <a:buClr>
                <a:schemeClr val="tx1"/>
              </a:buClr>
            </a:pPr>
            <a:endParaRPr lang="en-US" dirty="0"/>
          </a:p>
          <a:p>
            <a:pPr>
              <a:buClr>
                <a:schemeClr val="tx1"/>
              </a:buClr>
            </a:pPr>
            <a:r>
              <a:rPr lang="en-US" dirty="0"/>
              <a:t>We exploit the fact that cluster centers are means of points!</a:t>
            </a:r>
          </a:p>
        </p:txBody>
      </p:sp>
      <p:sp>
        <p:nvSpPr>
          <p:cNvPr id="10" name="Title 1">
            <a:extLst>
              <a:ext uri="{FF2B5EF4-FFF2-40B4-BE49-F238E27FC236}">
                <a16:creationId xmlns:a16="http://schemas.microsoft.com/office/drawing/2014/main" id="{7ED97488-B314-40E3-99BA-181DF7601AE5}"/>
              </a:ext>
            </a:extLst>
          </p:cNvPr>
          <p:cNvSpPr>
            <a:spLocks noGrp="1"/>
          </p:cNvSpPr>
          <p:nvPr>
            <p:ph type="title"/>
          </p:nvPr>
        </p:nvSpPr>
        <p:spPr>
          <a:xfrm>
            <a:off x="838200" y="365125"/>
            <a:ext cx="10515600" cy="1325563"/>
          </a:xfrm>
        </p:spPr>
        <p:txBody>
          <a:bodyPr/>
          <a:lstStyle/>
          <a:p>
            <a:r>
              <a:rPr lang="en-US" dirty="0">
                <a:solidFill>
                  <a:schemeClr val="accent1"/>
                </a:solidFill>
              </a:rPr>
              <a:t>Algorithmic Intuition</a:t>
            </a:r>
          </a:p>
        </p:txBody>
      </p:sp>
    </p:spTree>
    <p:extLst>
      <p:ext uri="{BB962C8B-B14F-4D97-AF65-F5344CB8AC3E}">
        <p14:creationId xmlns:p14="http://schemas.microsoft.com/office/powerpoint/2010/main" val="37065434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D6BEBC0-40DE-670E-A51A-297F0EBF2A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53781" y="2164697"/>
            <a:ext cx="5824714" cy="3883142"/>
          </a:xfrm>
          <a:prstGeom prst="rect">
            <a:avLst/>
          </a:prstGeom>
        </p:spPr>
      </p:pic>
    </p:spTree>
    <p:extLst>
      <p:ext uri="{BB962C8B-B14F-4D97-AF65-F5344CB8AC3E}">
        <p14:creationId xmlns:p14="http://schemas.microsoft.com/office/powerpoint/2010/main" val="27259940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a:xfrm>
                <a:off x="394447" y="1547718"/>
                <a:ext cx="11403106" cy="5122023"/>
              </a:xfrm>
            </p:spPr>
            <p:txBody>
              <a:bodyPr>
                <a:normAutofit/>
              </a:bodyPr>
              <a:lstStyle/>
              <a:p>
                <a:pPr>
                  <a:buClr>
                    <a:schemeClr val="tx1"/>
                  </a:buClr>
                </a:pPr>
                <a:r>
                  <a:rPr lang="en-US" dirty="0"/>
                  <a:t>Not enough to blindly follow predictions!</a:t>
                </a:r>
              </a:p>
              <a:p>
                <a:pPr marL="0" indent="0">
                  <a:buClr>
                    <a:schemeClr val="tx1"/>
                  </a:buClr>
                  <a:buNone/>
                </a:pPr>
                <a:endParaRPr lang="en-US" dirty="0"/>
              </a:p>
              <a:p>
                <a:pPr>
                  <a:buClr>
                    <a:schemeClr val="tx1"/>
                  </a:buClr>
                </a:pPr>
                <a:r>
                  <a:rPr lang="en-US" dirty="0">
                    <a:solidFill>
                      <a:srgbClr val="00B050"/>
                    </a:solidFill>
                  </a:rPr>
                  <a:t>Our approach</a:t>
                </a:r>
                <a:r>
                  <a:rPr lang="en-US" dirty="0"/>
                  <a:t>: Use robust mean estimation</a:t>
                </a:r>
              </a:p>
              <a:p>
                <a:pPr>
                  <a:buClr>
                    <a:schemeClr val="tx1"/>
                  </a:buClr>
                </a:pPr>
                <a:endParaRPr lang="en-US" dirty="0"/>
              </a:p>
              <a:p>
                <a:pPr>
                  <a:buClr>
                    <a:schemeClr val="tx1"/>
                  </a:buClr>
                </a:pPr>
                <a:r>
                  <a:rPr lang="en-US" dirty="0"/>
                  <a:t>We exploit the fact that cluster centers are means of points!</a:t>
                </a:r>
              </a:p>
              <a:p>
                <a:pPr>
                  <a:buClr>
                    <a:schemeClr val="tx1"/>
                  </a:buClr>
                </a:pPr>
                <a:endParaRPr lang="en-US" dirty="0"/>
              </a:p>
              <a:p>
                <a:pPr>
                  <a:buClr>
                    <a:schemeClr val="tx1"/>
                  </a:buClr>
                </a:pPr>
                <a:r>
                  <a:rPr lang="en-US" dirty="0"/>
                  <a:t>Introduces a new set of tools for </a:t>
                </a:r>
                <a14:m>
                  <m:oMath xmlns:m="http://schemas.openxmlformats.org/officeDocument/2006/math">
                    <m:r>
                      <a:rPr lang="en-US" b="0" i="1" smtClean="0">
                        <a:solidFill>
                          <a:srgbClr val="C00000"/>
                        </a:solidFill>
                        <a:latin typeface="Cambria Math" panose="02040503050406030204" pitchFamily="18" charset="0"/>
                      </a:rPr>
                      <m:t>𝑘</m:t>
                    </m:r>
                  </m:oMath>
                </a14:m>
                <a:r>
                  <a:rPr lang="en-US" dirty="0"/>
                  <a:t>-means clustering</a:t>
                </a:r>
              </a:p>
            </p:txBody>
          </p:sp>
        </mc:Choice>
        <mc:Fallback xmlns="">
          <p:sp>
            <p:nvSpPr>
              <p:cNvPr id="3" name="Content Placeholder 2">
                <a:extLst>
                  <a:ext uri="{FF2B5EF4-FFF2-40B4-BE49-F238E27FC236}">
                    <a16:creationId xmlns:a16="http://schemas.microsoft.com/office/drawing/2014/main" id="{15255D49-9D60-44DD-910D-2EBD0529DEC9}"/>
                  </a:ext>
                </a:extLst>
              </p:cNvPr>
              <p:cNvSpPr>
                <a:spLocks noGrp="1" noRot="1" noChangeAspect="1" noMove="1" noResize="1" noEditPoints="1" noAdjustHandles="1" noChangeArrowheads="1" noChangeShapeType="1" noTextEdit="1"/>
              </p:cNvSpPr>
              <p:nvPr>
                <p:ph idx="1"/>
              </p:nvPr>
            </p:nvSpPr>
            <p:spPr>
              <a:xfrm>
                <a:off x="394447" y="1547718"/>
                <a:ext cx="11403106" cy="5122023"/>
              </a:xfrm>
              <a:blipFill>
                <a:blip r:embed="rId3"/>
                <a:stretch>
                  <a:fillRect l="-963" t="-2024"/>
                </a:stretch>
              </a:blipFill>
            </p:spPr>
            <p:txBody>
              <a:bodyPr/>
              <a:lstStyle/>
              <a:p>
                <a:r>
                  <a:rPr lang="en-US">
                    <a:noFill/>
                  </a:rPr>
                  <a:t> </a:t>
                </a:r>
              </a:p>
            </p:txBody>
          </p:sp>
        </mc:Fallback>
      </mc:AlternateContent>
      <p:sp>
        <p:nvSpPr>
          <p:cNvPr id="10" name="Title 1">
            <a:extLst>
              <a:ext uri="{FF2B5EF4-FFF2-40B4-BE49-F238E27FC236}">
                <a16:creationId xmlns:a16="http://schemas.microsoft.com/office/drawing/2014/main" id="{7ED97488-B314-40E3-99BA-181DF7601AE5}"/>
              </a:ext>
            </a:extLst>
          </p:cNvPr>
          <p:cNvSpPr>
            <a:spLocks noGrp="1"/>
          </p:cNvSpPr>
          <p:nvPr>
            <p:ph type="title"/>
          </p:nvPr>
        </p:nvSpPr>
        <p:spPr>
          <a:xfrm>
            <a:off x="838200" y="365125"/>
            <a:ext cx="10515600" cy="1325563"/>
          </a:xfrm>
        </p:spPr>
        <p:txBody>
          <a:bodyPr/>
          <a:lstStyle/>
          <a:p>
            <a:r>
              <a:rPr lang="en-US" dirty="0">
                <a:solidFill>
                  <a:schemeClr val="accent1"/>
                </a:solidFill>
              </a:rPr>
              <a:t>Algorithmic Intuition</a:t>
            </a:r>
          </a:p>
        </p:txBody>
      </p:sp>
    </p:spTree>
    <p:extLst>
      <p:ext uri="{BB962C8B-B14F-4D97-AF65-F5344CB8AC3E}">
        <p14:creationId xmlns:p14="http://schemas.microsoft.com/office/powerpoint/2010/main" val="5541041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a:xfrm>
            <a:off x="394447" y="1547718"/>
            <a:ext cx="11403106" cy="5122023"/>
          </a:xfrm>
        </p:spPr>
        <p:txBody>
          <a:bodyPr>
            <a:normAutofit/>
          </a:bodyPr>
          <a:lstStyle/>
          <a:p>
            <a:pPr>
              <a:buClr>
                <a:schemeClr val="tx1"/>
              </a:buClr>
            </a:pPr>
            <a:r>
              <a:rPr lang="en-US" dirty="0">
                <a:solidFill>
                  <a:srgbClr val="00B050"/>
                </a:solidFill>
              </a:rPr>
              <a:t>Case Study</a:t>
            </a:r>
            <a:r>
              <a:rPr lang="en-US" dirty="0"/>
              <a:t>: Spectral clustering on graphs varying over time</a:t>
            </a:r>
          </a:p>
          <a:p>
            <a:pPr>
              <a:buClr>
                <a:schemeClr val="tx1"/>
              </a:buClr>
            </a:pPr>
            <a:endParaRPr lang="en-US" dirty="0"/>
          </a:p>
          <a:p>
            <a:pPr>
              <a:buClr>
                <a:schemeClr val="tx1"/>
              </a:buClr>
            </a:pPr>
            <a:endParaRPr lang="en-US" dirty="0"/>
          </a:p>
          <a:p>
            <a:pPr>
              <a:buClr>
                <a:schemeClr val="tx1"/>
              </a:buClr>
            </a:pPr>
            <a:r>
              <a:rPr lang="en-US" dirty="0">
                <a:solidFill>
                  <a:srgbClr val="00B050"/>
                </a:solidFill>
              </a:rPr>
              <a:t>Dataset</a:t>
            </a:r>
            <a:r>
              <a:rPr lang="en-US" dirty="0"/>
              <a:t>: Internet router graph varying over the course of a year</a:t>
            </a:r>
          </a:p>
          <a:p>
            <a:pPr>
              <a:buClr>
                <a:schemeClr val="tx1"/>
              </a:buClr>
            </a:pPr>
            <a:endParaRPr lang="en-US" dirty="0"/>
          </a:p>
          <a:p>
            <a:pPr>
              <a:buClr>
                <a:schemeClr val="tx1"/>
              </a:buClr>
            </a:pPr>
            <a:endParaRPr lang="en-US" dirty="0"/>
          </a:p>
          <a:p>
            <a:pPr>
              <a:buClr>
                <a:schemeClr val="tx1"/>
              </a:buClr>
            </a:pPr>
            <a:r>
              <a:rPr lang="en-US" dirty="0">
                <a:solidFill>
                  <a:srgbClr val="00B050"/>
                </a:solidFill>
              </a:rPr>
              <a:t>Methodology</a:t>
            </a:r>
            <a:r>
              <a:rPr lang="en-US" dirty="0"/>
              <a:t>: Compare to standard benchmarks while using various natural predictors, i.e., noisily perturb true labels and compare to baselines as function of error</a:t>
            </a:r>
          </a:p>
        </p:txBody>
      </p:sp>
      <p:sp>
        <p:nvSpPr>
          <p:cNvPr id="10" name="Title 1">
            <a:extLst>
              <a:ext uri="{FF2B5EF4-FFF2-40B4-BE49-F238E27FC236}">
                <a16:creationId xmlns:a16="http://schemas.microsoft.com/office/drawing/2014/main" id="{7ED97488-B314-40E3-99BA-181DF7601AE5}"/>
              </a:ext>
            </a:extLst>
          </p:cNvPr>
          <p:cNvSpPr>
            <a:spLocks noGrp="1"/>
          </p:cNvSpPr>
          <p:nvPr>
            <p:ph type="title"/>
          </p:nvPr>
        </p:nvSpPr>
        <p:spPr>
          <a:xfrm>
            <a:off x="838200" y="365125"/>
            <a:ext cx="10515600" cy="1325563"/>
          </a:xfrm>
        </p:spPr>
        <p:txBody>
          <a:bodyPr/>
          <a:lstStyle/>
          <a:p>
            <a:r>
              <a:rPr lang="en-US" dirty="0">
                <a:solidFill>
                  <a:schemeClr val="accent1"/>
                </a:solidFill>
              </a:rPr>
              <a:t>Experimental Results</a:t>
            </a:r>
          </a:p>
        </p:txBody>
      </p:sp>
    </p:spTree>
    <p:extLst>
      <p:ext uri="{BB962C8B-B14F-4D97-AF65-F5344CB8AC3E}">
        <p14:creationId xmlns:p14="http://schemas.microsoft.com/office/powerpoint/2010/main" val="425267717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29C3B4C-BAAC-1E5D-0880-7348F3534A3C}"/>
                  </a:ext>
                </a:extLst>
              </p:cNvPr>
              <p:cNvSpPr txBox="1"/>
              <p:nvPr/>
            </p:nvSpPr>
            <p:spPr>
              <a:xfrm>
                <a:off x="224266" y="5680956"/>
                <a:ext cx="11743467" cy="954107"/>
              </a:xfrm>
              <a:prstGeom prst="rect">
                <a:avLst/>
              </a:prstGeom>
              <a:noFill/>
            </p:spPr>
            <p:txBody>
              <a:bodyPr wrap="square">
                <a:spAutoFit/>
              </a:bodyPr>
              <a:lstStyle/>
              <a:p>
                <a:r>
                  <a:rPr lang="en-US" sz="2800" dirty="0">
                    <a:solidFill>
                      <a:srgbClr val="00B050"/>
                    </a:solidFill>
                  </a:rPr>
                  <a:t>Conclusion</a:t>
                </a:r>
                <a:r>
                  <a:rPr lang="en-US" sz="2800" dirty="0"/>
                  <a:t>: Our algorithm (using predictor) outperforms benchmarks such as </a:t>
                </a:r>
                <a14:m>
                  <m:oMath xmlns:m="http://schemas.openxmlformats.org/officeDocument/2006/math">
                    <m:r>
                      <a:rPr lang="en-US" sz="2800" b="0" i="1" smtClean="0">
                        <a:solidFill>
                          <a:srgbClr val="C00000"/>
                        </a:solidFill>
                        <a:latin typeface="Cambria Math" panose="02040503050406030204" pitchFamily="18" charset="0"/>
                      </a:rPr>
                      <m:t>𝑘</m:t>
                    </m:r>
                  </m:oMath>
                </a14:m>
                <a:r>
                  <a:rPr lang="en-US" sz="2800" dirty="0"/>
                  <a:t>-means ++ for low error while staying competitive with high corruptions</a:t>
                </a:r>
              </a:p>
            </p:txBody>
          </p:sp>
        </mc:Choice>
        <mc:Fallback xmlns="">
          <p:sp>
            <p:nvSpPr>
              <p:cNvPr id="5" name="TextBox 4">
                <a:extLst>
                  <a:ext uri="{FF2B5EF4-FFF2-40B4-BE49-F238E27FC236}">
                    <a16:creationId xmlns:a16="http://schemas.microsoft.com/office/drawing/2014/main" id="{829C3B4C-BAAC-1E5D-0880-7348F3534A3C}"/>
                  </a:ext>
                </a:extLst>
              </p:cNvPr>
              <p:cNvSpPr txBox="1">
                <a:spLocks noRot="1" noChangeAspect="1" noMove="1" noResize="1" noEditPoints="1" noAdjustHandles="1" noChangeArrowheads="1" noChangeShapeType="1" noTextEdit="1"/>
              </p:cNvSpPr>
              <p:nvPr/>
            </p:nvSpPr>
            <p:spPr>
              <a:xfrm>
                <a:off x="224266" y="5680956"/>
                <a:ext cx="11743467" cy="954107"/>
              </a:xfrm>
              <a:prstGeom prst="rect">
                <a:avLst/>
              </a:prstGeom>
              <a:blipFill>
                <a:blip r:embed="rId3"/>
                <a:stretch>
                  <a:fillRect l="-1090" t="-6410" r="-779" b="-17949"/>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EA3A6EDB-E510-7A58-3F18-F5DB70B584B3}"/>
              </a:ext>
            </a:extLst>
          </p:cNvPr>
          <p:cNvPicPr>
            <a:picLocks noChangeAspect="1"/>
          </p:cNvPicPr>
          <p:nvPr/>
        </p:nvPicPr>
        <p:blipFill>
          <a:blip r:embed="rId4"/>
          <a:stretch>
            <a:fillRect/>
          </a:stretch>
        </p:blipFill>
        <p:spPr>
          <a:xfrm>
            <a:off x="2220153" y="565081"/>
            <a:ext cx="7334250" cy="5191125"/>
          </a:xfrm>
          <a:prstGeom prst="rect">
            <a:avLst/>
          </a:prstGeom>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D733B941-B78A-35AB-143E-3D08F81380F2}"/>
                  </a:ext>
                </a:extLst>
              </p:cNvPr>
              <p:cNvSpPr txBox="1"/>
              <p:nvPr/>
            </p:nvSpPr>
            <p:spPr>
              <a:xfrm>
                <a:off x="1496045" y="103416"/>
                <a:ext cx="9199907" cy="461665"/>
              </a:xfrm>
              <a:prstGeom prst="rect">
                <a:avLst/>
              </a:prstGeom>
              <a:noFill/>
            </p:spPr>
            <p:txBody>
              <a:bodyPr wrap="square">
                <a:spAutoFit/>
              </a:bodyPr>
              <a:lstStyle/>
              <a:p>
                <a:pPr>
                  <a:buClr>
                    <a:schemeClr val="tx1"/>
                  </a:buClr>
                </a:pPr>
                <a:r>
                  <a:rPr lang="en-US" sz="2400" dirty="0">
                    <a:solidFill>
                      <a:srgbClr val="00B050"/>
                    </a:solidFill>
                  </a:rPr>
                  <a:t>Dataset</a:t>
                </a:r>
                <a:r>
                  <a:rPr lang="en-US" sz="2400" dirty="0"/>
                  <a:t>: Internet router graph varying over the course of a year, </a:t>
                </a:r>
                <a14:m>
                  <m:oMath xmlns:m="http://schemas.openxmlformats.org/officeDocument/2006/math">
                    <m:r>
                      <a:rPr lang="en-US" sz="2400" b="0" i="1" smtClean="0">
                        <a:solidFill>
                          <a:srgbClr val="C00000"/>
                        </a:solidFill>
                        <a:latin typeface="Cambria Math" panose="02040503050406030204" pitchFamily="18" charset="0"/>
                      </a:rPr>
                      <m:t>𝑘</m:t>
                    </m:r>
                    <m:r>
                      <a:rPr lang="en-US" sz="2400" b="0" i="1" smtClean="0">
                        <a:solidFill>
                          <a:srgbClr val="C00000"/>
                        </a:solidFill>
                        <a:latin typeface="Cambria Math" panose="02040503050406030204" pitchFamily="18" charset="0"/>
                      </a:rPr>
                      <m:t>=10</m:t>
                    </m:r>
                  </m:oMath>
                </a14:m>
                <a:endParaRPr lang="en-US" sz="2400" dirty="0"/>
              </a:p>
            </p:txBody>
          </p:sp>
        </mc:Choice>
        <mc:Fallback xmlns="">
          <p:sp>
            <p:nvSpPr>
              <p:cNvPr id="9" name="TextBox 8">
                <a:extLst>
                  <a:ext uri="{FF2B5EF4-FFF2-40B4-BE49-F238E27FC236}">
                    <a16:creationId xmlns:a16="http://schemas.microsoft.com/office/drawing/2014/main" id="{D733B941-B78A-35AB-143E-3D08F81380F2}"/>
                  </a:ext>
                </a:extLst>
              </p:cNvPr>
              <p:cNvSpPr txBox="1">
                <a:spLocks noRot="1" noChangeAspect="1" noMove="1" noResize="1" noEditPoints="1" noAdjustHandles="1" noChangeArrowheads="1" noChangeShapeType="1" noTextEdit="1"/>
              </p:cNvSpPr>
              <p:nvPr/>
            </p:nvSpPr>
            <p:spPr>
              <a:xfrm>
                <a:off x="1496045" y="103416"/>
                <a:ext cx="9199907" cy="461665"/>
              </a:xfrm>
              <a:prstGeom prst="rect">
                <a:avLst/>
              </a:prstGeom>
              <a:blipFill>
                <a:blip r:embed="rId5"/>
                <a:stretch>
                  <a:fillRect l="-993" t="-10526" b="-28947"/>
                </a:stretch>
              </a:blipFill>
            </p:spPr>
            <p:txBody>
              <a:bodyPr/>
              <a:lstStyle/>
              <a:p>
                <a:r>
                  <a:rPr lang="en-US">
                    <a:noFill/>
                  </a:rPr>
                  <a:t> </a:t>
                </a:r>
              </a:p>
            </p:txBody>
          </p:sp>
        </mc:Fallback>
      </mc:AlternateContent>
    </p:spTree>
    <p:extLst>
      <p:ext uri="{BB962C8B-B14F-4D97-AF65-F5344CB8AC3E}">
        <p14:creationId xmlns:p14="http://schemas.microsoft.com/office/powerpoint/2010/main" val="357140454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a:xfrm>
            <a:off x="394447" y="1547718"/>
            <a:ext cx="11403106" cy="5122023"/>
          </a:xfrm>
        </p:spPr>
        <p:txBody>
          <a:bodyPr>
            <a:normAutofit/>
          </a:bodyPr>
          <a:lstStyle/>
          <a:p>
            <a:r>
              <a:rPr lang="en-US" dirty="0"/>
              <a:t>Learning-Augmented k-means Clustering </a:t>
            </a:r>
            <a:r>
              <a:rPr lang="en-US" dirty="0">
                <a:solidFill>
                  <a:srgbClr val="7030A0"/>
                </a:solidFill>
              </a:rPr>
              <a:t>(ICLR 2022)</a:t>
            </a:r>
          </a:p>
          <a:p>
            <a:r>
              <a:rPr lang="en-US" dirty="0"/>
              <a:t>Fast Regression for Structured Inputs </a:t>
            </a:r>
            <a:r>
              <a:rPr lang="en-US" dirty="0">
                <a:solidFill>
                  <a:srgbClr val="7030A0"/>
                </a:solidFill>
              </a:rPr>
              <a:t>(ICLR 2022)</a:t>
            </a:r>
          </a:p>
          <a:p>
            <a:r>
              <a:rPr lang="en-US" dirty="0"/>
              <a:t>New Coresets for Projective Clustering and Applications </a:t>
            </a:r>
            <a:r>
              <a:rPr lang="en-US" dirty="0">
                <a:solidFill>
                  <a:srgbClr val="7030A0"/>
                </a:solidFill>
              </a:rPr>
              <a:t>(AISTATS 2022)</a:t>
            </a:r>
          </a:p>
          <a:p>
            <a:r>
              <a:rPr lang="en-US" dirty="0"/>
              <a:t>Dimensionality Reduction for Wasserstein Barycenter </a:t>
            </a:r>
            <a:r>
              <a:rPr lang="en-US" dirty="0">
                <a:solidFill>
                  <a:srgbClr val="7030A0"/>
                </a:solidFill>
              </a:rPr>
              <a:t>(</a:t>
            </a:r>
            <a:r>
              <a:rPr lang="en-US" dirty="0" err="1">
                <a:solidFill>
                  <a:srgbClr val="7030A0"/>
                </a:solidFill>
              </a:rPr>
              <a:t>NeurIPS</a:t>
            </a:r>
            <a:r>
              <a:rPr lang="en-US" dirty="0">
                <a:solidFill>
                  <a:srgbClr val="7030A0"/>
                </a:solidFill>
              </a:rPr>
              <a:t> 2021)</a:t>
            </a:r>
          </a:p>
          <a:p>
            <a:r>
              <a:rPr lang="en-US" dirty="0"/>
              <a:t>Learning a Latent Simplex in Input Sparsity Time </a:t>
            </a:r>
            <a:r>
              <a:rPr lang="en-US" dirty="0">
                <a:solidFill>
                  <a:srgbClr val="7030A0"/>
                </a:solidFill>
              </a:rPr>
              <a:t>(ICLR 2021) </a:t>
            </a:r>
          </a:p>
          <a:p>
            <a:r>
              <a:rPr lang="en-US" dirty="0"/>
              <a:t>Near Optimal Linear Algebra in the Online and Sliding Window Models </a:t>
            </a:r>
            <a:r>
              <a:rPr lang="en-US" dirty="0">
                <a:solidFill>
                  <a:srgbClr val="7030A0"/>
                </a:solidFill>
              </a:rPr>
              <a:t>(FOCS 2020)</a:t>
            </a:r>
          </a:p>
          <a:p>
            <a:r>
              <a:rPr lang="en-US" dirty="0"/>
              <a:t>Data-Independent Neural Pruning via Coresets </a:t>
            </a:r>
            <a:r>
              <a:rPr lang="en-US" dirty="0">
                <a:solidFill>
                  <a:srgbClr val="7030A0"/>
                </a:solidFill>
              </a:rPr>
              <a:t>(ICLR 2020)</a:t>
            </a:r>
          </a:p>
          <a:p>
            <a:r>
              <a:rPr lang="en-US" dirty="0" err="1"/>
              <a:t>Adversarially</a:t>
            </a:r>
            <a:r>
              <a:rPr lang="en-US" dirty="0"/>
              <a:t> Robust Submodular Maximization under Knapsack Constraints </a:t>
            </a:r>
            <a:r>
              <a:rPr lang="en-US" dirty="0">
                <a:solidFill>
                  <a:srgbClr val="7030A0"/>
                </a:solidFill>
              </a:rPr>
              <a:t>(KDD 2019)</a:t>
            </a:r>
          </a:p>
        </p:txBody>
      </p:sp>
      <p:sp>
        <p:nvSpPr>
          <p:cNvPr id="10" name="Title 1">
            <a:extLst>
              <a:ext uri="{FF2B5EF4-FFF2-40B4-BE49-F238E27FC236}">
                <a16:creationId xmlns:a16="http://schemas.microsoft.com/office/drawing/2014/main" id="{7ED97488-B314-40E3-99BA-181DF7601AE5}"/>
              </a:ext>
            </a:extLst>
          </p:cNvPr>
          <p:cNvSpPr>
            <a:spLocks noGrp="1"/>
          </p:cNvSpPr>
          <p:nvPr>
            <p:ph type="title"/>
          </p:nvPr>
        </p:nvSpPr>
        <p:spPr>
          <a:xfrm>
            <a:off x="838200" y="365125"/>
            <a:ext cx="10515600" cy="1325563"/>
          </a:xfrm>
        </p:spPr>
        <p:txBody>
          <a:bodyPr/>
          <a:lstStyle/>
          <a:p>
            <a:r>
              <a:rPr lang="en-US" dirty="0">
                <a:solidFill>
                  <a:schemeClr val="accent1"/>
                </a:solidFill>
              </a:rPr>
              <a:t>My Recent Work on Data Science</a:t>
            </a:r>
          </a:p>
        </p:txBody>
      </p:sp>
    </p:spTree>
    <p:extLst>
      <p:ext uri="{BB962C8B-B14F-4D97-AF65-F5344CB8AC3E}">
        <p14:creationId xmlns:p14="http://schemas.microsoft.com/office/powerpoint/2010/main" val="183337311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CD3C5F7-FC00-D959-8D63-25FDEE954DBD}"/>
              </a:ext>
            </a:extLst>
          </p:cNvPr>
          <p:cNvSpPr>
            <a:spLocks noGrp="1"/>
          </p:cNvSpPr>
          <p:nvPr>
            <p:ph type="title"/>
          </p:nvPr>
        </p:nvSpPr>
        <p:spPr>
          <a:xfrm>
            <a:off x="4764156" y="2511977"/>
            <a:ext cx="3892827" cy="1325563"/>
          </a:xfrm>
        </p:spPr>
        <p:txBody>
          <a:bodyPr/>
          <a:lstStyle/>
          <a:p>
            <a:r>
              <a:rPr lang="en-US" sz="5400" dirty="0">
                <a:solidFill>
                  <a:schemeClr val="accent1"/>
                </a:solidFill>
              </a:rPr>
              <a:t>Questions</a:t>
            </a:r>
            <a:r>
              <a:rPr lang="en-US" dirty="0">
                <a:solidFill>
                  <a:schemeClr val="accent1"/>
                </a:solidFill>
              </a:rPr>
              <a:t>?</a:t>
            </a:r>
          </a:p>
        </p:txBody>
      </p:sp>
    </p:spTree>
    <p:extLst>
      <p:ext uri="{BB962C8B-B14F-4D97-AF65-F5344CB8AC3E}">
        <p14:creationId xmlns:p14="http://schemas.microsoft.com/office/powerpoint/2010/main" val="318163744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a:xfrm>
            <a:off x="2009087" y="2153750"/>
            <a:ext cx="8173825" cy="2550500"/>
          </a:xfrm>
        </p:spPr>
        <p:txBody>
          <a:bodyPr>
            <a:normAutofit/>
          </a:bodyPr>
          <a:lstStyle/>
          <a:p>
            <a:pPr algn="ctr"/>
            <a:r>
              <a:rPr lang="en-US" sz="5400" dirty="0">
                <a:solidFill>
                  <a:schemeClr val="accent1"/>
                </a:solidFill>
              </a:rPr>
              <a:t>Security and Privacy for Big Data</a:t>
            </a:r>
          </a:p>
        </p:txBody>
      </p:sp>
    </p:spTree>
    <p:extLst>
      <p:ext uri="{BB962C8B-B14F-4D97-AF65-F5344CB8AC3E}">
        <p14:creationId xmlns:p14="http://schemas.microsoft.com/office/powerpoint/2010/main" val="178102808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D037FD5-6AC0-655C-1E92-BDC0D471ED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9387" y="263913"/>
            <a:ext cx="7910911" cy="4581608"/>
          </a:xfrm>
          <a:prstGeom prst="rect">
            <a:avLst/>
          </a:prstGeom>
        </p:spPr>
      </p:pic>
      <p:sp>
        <p:nvSpPr>
          <p:cNvPr id="11" name="TextBox 10">
            <a:extLst>
              <a:ext uri="{FF2B5EF4-FFF2-40B4-BE49-F238E27FC236}">
                <a16:creationId xmlns:a16="http://schemas.microsoft.com/office/drawing/2014/main" id="{6BCFD4AD-998D-C498-8CAE-CE9162E5D453}"/>
              </a:ext>
            </a:extLst>
          </p:cNvPr>
          <p:cNvSpPr txBox="1"/>
          <p:nvPr/>
        </p:nvSpPr>
        <p:spPr>
          <a:xfrm>
            <a:off x="899165" y="5024427"/>
            <a:ext cx="10771354" cy="1569660"/>
          </a:xfrm>
          <a:prstGeom prst="rect">
            <a:avLst/>
          </a:prstGeom>
          <a:noFill/>
        </p:spPr>
        <p:txBody>
          <a:bodyPr wrap="square">
            <a:spAutoFit/>
          </a:bodyPr>
          <a:lstStyle/>
          <a:p>
            <a:r>
              <a:rPr lang="en-US" sz="3200" dirty="0">
                <a:latin typeface="+mj-lt"/>
              </a:rPr>
              <a:t>“Equifax agreed to a $700 million settlement over the privacy breach, but $425 million of that was set aside to repay consumers as a restitution fund.” </a:t>
            </a:r>
          </a:p>
        </p:txBody>
      </p:sp>
    </p:spTree>
    <p:extLst>
      <p:ext uri="{BB962C8B-B14F-4D97-AF65-F5344CB8AC3E}">
        <p14:creationId xmlns:p14="http://schemas.microsoft.com/office/powerpoint/2010/main" val="246318210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a:blip r:embed="rId2"/>
          <a:stretch>
            <a:fillRect/>
          </a:stretch>
        </p:blipFill>
        <p:spPr>
          <a:xfrm>
            <a:off x="5493044" y="5011308"/>
            <a:ext cx="4457700" cy="1028700"/>
          </a:xfrm>
          <a:prstGeom prst="rect">
            <a:avLst/>
          </a:prstGeom>
        </p:spPr>
      </p:pic>
      <p:pic>
        <p:nvPicPr>
          <p:cNvPr id="5" name="Picture 4"/>
          <p:cNvPicPr>
            <a:picLocks noChangeAspect="1"/>
          </p:cNvPicPr>
          <p:nvPr/>
        </p:nvPicPr>
        <p:blipFill>
          <a:blip r:embed="rId3"/>
          <a:stretch>
            <a:fillRect/>
          </a:stretch>
        </p:blipFill>
        <p:spPr>
          <a:xfrm>
            <a:off x="375139" y="252779"/>
            <a:ext cx="3200400" cy="1428750"/>
          </a:xfrm>
          <a:prstGeom prst="rect">
            <a:avLst/>
          </a:prstGeom>
        </p:spPr>
      </p:pic>
      <p:pic>
        <p:nvPicPr>
          <p:cNvPr id="6" name="Picture 5"/>
          <p:cNvPicPr>
            <a:picLocks noChangeAspect="1"/>
          </p:cNvPicPr>
          <p:nvPr/>
        </p:nvPicPr>
        <p:blipFill>
          <a:blip r:embed="rId4"/>
          <a:stretch>
            <a:fillRect/>
          </a:stretch>
        </p:blipFill>
        <p:spPr>
          <a:xfrm>
            <a:off x="-9516" y="2786874"/>
            <a:ext cx="2745033" cy="1933458"/>
          </a:xfrm>
          <a:prstGeom prst="rect">
            <a:avLst/>
          </a:prstGeom>
        </p:spPr>
      </p:pic>
      <p:pic>
        <p:nvPicPr>
          <p:cNvPr id="8" name="Picture 7"/>
          <p:cNvPicPr>
            <a:picLocks noChangeAspect="1"/>
          </p:cNvPicPr>
          <p:nvPr/>
        </p:nvPicPr>
        <p:blipFill>
          <a:blip r:embed="rId5"/>
          <a:stretch>
            <a:fillRect/>
          </a:stretch>
        </p:blipFill>
        <p:spPr>
          <a:xfrm>
            <a:off x="1211517" y="1681284"/>
            <a:ext cx="3048000" cy="723900"/>
          </a:xfrm>
          <a:prstGeom prst="rect">
            <a:avLst/>
          </a:prstGeom>
        </p:spPr>
      </p:pic>
      <p:pic>
        <p:nvPicPr>
          <p:cNvPr id="9" name="Picture 8"/>
          <p:cNvPicPr>
            <a:picLocks noChangeAspect="1"/>
          </p:cNvPicPr>
          <p:nvPr/>
        </p:nvPicPr>
        <p:blipFill>
          <a:blip r:embed="rId6"/>
          <a:stretch>
            <a:fillRect/>
          </a:stretch>
        </p:blipFill>
        <p:spPr>
          <a:xfrm>
            <a:off x="4022562" y="4569544"/>
            <a:ext cx="2143125" cy="2143125"/>
          </a:xfrm>
          <a:prstGeom prst="rect">
            <a:avLst/>
          </a:prstGeom>
        </p:spPr>
      </p:pic>
      <p:pic>
        <p:nvPicPr>
          <p:cNvPr id="12" name="Picture 11"/>
          <p:cNvPicPr>
            <a:picLocks noChangeAspect="1"/>
          </p:cNvPicPr>
          <p:nvPr/>
        </p:nvPicPr>
        <p:blipFill>
          <a:blip r:embed="rId7"/>
          <a:stretch>
            <a:fillRect/>
          </a:stretch>
        </p:blipFill>
        <p:spPr>
          <a:xfrm>
            <a:off x="5333113" y="1984704"/>
            <a:ext cx="2327529" cy="1319975"/>
          </a:xfrm>
          <a:prstGeom prst="rect">
            <a:avLst/>
          </a:prstGeom>
        </p:spPr>
      </p:pic>
      <p:pic>
        <p:nvPicPr>
          <p:cNvPr id="13" name="Picture 12"/>
          <p:cNvPicPr>
            <a:picLocks noChangeAspect="1"/>
          </p:cNvPicPr>
          <p:nvPr/>
        </p:nvPicPr>
        <p:blipFill>
          <a:blip r:embed="rId8"/>
          <a:stretch>
            <a:fillRect/>
          </a:stretch>
        </p:blipFill>
        <p:spPr>
          <a:xfrm>
            <a:off x="375139" y="5155011"/>
            <a:ext cx="3381375" cy="1352550"/>
          </a:xfrm>
          <a:prstGeom prst="rect">
            <a:avLst/>
          </a:prstGeom>
        </p:spPr>
      </p:pic>
      <p:pic>
        <p:nvPicPr>
          <p:cNvPr id="14" name="Picture 13"/>
          <p:cNvPicPr>
            <a:picLocks noChangeAspect="1"/>
          </p:cNvPicPr>
          <p:nvPr/>
        </p:nvPicPr>
        <p:blipFill>
          <a:blip r:embed="rId9"/>
          <a:stretch>
            <a:fillRect/>
          </a:stretch>
        </p:blipFill>
        <p:spPr>
          <a:xfrm>
            <a:off x="7232377" y="587910"/>
            <a:ext cx="2480828" cy="1093619"/>
          </a:xfrm>
          <a:prstGeom prst="rect">
            <a:avLst/>
          </a:prstGeom>
        </p:spPr>
      </p:pic>
      <p:pic>
        <p:nvPicPr>
          <p:cNvPr id="19" name="Picture 18"/>
          <p:cNvPicPr>
            <a:picLocks noChangeAspect="1"/>
          </p:cNvPicPr>
          <p:nvPr/>
        </p:nvPicPr>
        <p:blipFill>
          <a:blip r:embed="rId10"/>
          <a:stretch>
            <a:fillRect/>
          </a:stretch>
        </p:blipFill>
        <p:spPr>
          <a:xfrm>
            <a:off x="10199337" y="260332"/>
            <a:ext cx="1751871" cy="1421197"/>
          </a:xfrm>
          <a:prstGeom prst="rect">
            <a:avLst/>
          </a:prstGeom>
        </p:spPr>
      </p:pic>
      <p:pic>
        <p:nvPicPr>
          <p:cNvPr id="20" name="Picture 19"/>
          <p:cNvPicPr>
            <a:picLocks noChangeAspect="1"/>
          </p:cNvPicPr>
          <p:nvPr/>
        </p:nvPicPr>
        <p:blipFill>
          <a:blip r:embed="rId11"/>
          <a:stretch>
            <a:fillRect/>
          </a:stretch>
        </p:blipFill>
        <p:spPr>
          <a:xfrm>
            <a:off x="6070522" y="3662344"/>
            <a:ext cx="5715000" cy="695325"/>
          </a:xfrm>
          <a:prstGeom prst="rect">
            <a:avLst/>
          </a:prstGeom>
        </p:spPr>
      </p:pic>
      <p:pic>
        <p:nvPicPr>
          <p:cNvPr id="21" name="Picture 20"/>
          <p:cNvPicPr>
            <a:picLocks noChangeAspect="1"/>
          </p:cNvPicPr>
          <p:nvPr/>
        </p:nvPicPr>
        <p:blipFill>
          <a:blip r:embed="rId12"/>
          <a:stretch>
            <a:fillRect/>
          </a:stretch>
        </p:blipFill>
        <p:spPr>
          <a:xfrm>
            <a:off x="8018656" y="2478367"/>
            <a:ext cx="3973704" cy="809162"/>
          </a:xfrm>
          <a:prstGeom prst="rect">
            <a:avLst/>
          </a:prstGeom>
        </p:spPr>
      </p:pic>
      <p:pic>
        <p:nvPicPr>
          <p:cNvPr id="22" name="Picture 21"/>
          <p:cNvPicPr>
            <a:picLocks noChangeAspect="1"/>
          </p:cNvPicPr>
          <p:nvPr/>
        </p:nvPicPr>
        <p:blipFill>
          <a:blip r:embed="rId13"/>
          <a:stretch>
            <a:fillRect/>
          </a:stretch>
        </p:blipFill>
        <p:spPr>
          <a:xfrm>
            <a:off x="9575722" y="4661453"/>
            <a:ext cx="2209800" cy="2066925"/>
          </a:xfrm>
          <a:prstGeom prst="rect">
            <a:avLst/>
          </a:prstGeom>
        </p:spPr>
      </p:pic>
      <p:pic>
        <p:nvPicPr>
          <p:cNvPr id="2" name="Picture 1">
            <a:extLst>
              <a:ext uri="{FF2B5EF4-FFF2-40B4-BE49-F238E27FC236}">
                <a16:creationId xmlns:a16="http://schemas.microsoft.com/office/drawing/2014/main" id="{4F2A44FF-0740-FD6D-6A1D-157FEACFD50A}"/>
              </a:ext>
            </a:extLst>
          </p:cNvPr>
          <p:cNvPicPr>
            <a:picLocks noChangeAspect="1"/>
          </p:cNvPicPr>
          <p:nvPr/>
        </p:nvPicPr>
        <p:blipFill>
          <a:blip r:embed="rId14"/>
          <a:stretch>
            <a:fillRect/>
          </a:stretch>
        </p:blipFill>
        <p:spPr>
          <a:xfrm>
            <a:off x="3919981" y="113626"/>
            <a:ext cx="2826264" cy="1567658"/>
          </a:xfrm>
          <a:prstGeom prst="rect">
            <a:avLst/>
          </a:prstGeom>
        </p:spPr>
      </p:pic>
      <p:pic>
        <p:nvPicPr>
          <p:cNvPr id="3" name="Picture 2">
            <a:extLst>
              <a:ext uri="{FF2B5EF4-FFF2-40B4-BE49-F238E27FC236}">
                <a16:creationId xmlns:a16="http://schemas.microsoft.com/office/drawing/2014/main" id="{2A561516-421D-E922-6D7B-04345217DAB3}"/>
              </a:ext>
            </a:extLst>
          </p:cNvPr>
          <p:cNvPicPr>
            <a:picLocks noChangeAspect="1"/>
          </p:cNvPicPr>
          <p:nvPr/>
        </p:nvPicPr>
        <p:blipFill>
          <a:blip r:embed="rId15"/>
          <a:stretch>
            <a:fillRect/>
          </a:stretch>
        </p:blipFill>
        <p:spPr>
          <a:xfrm>
            <a:off x="2660487" y="2565286"/>
            <a:ext cx="2143125" cy="2133600"/>
          </a:xfrm>
          <a:prstGeom prst="rect">
            <a:avLst/>
          </a:prstGeom>
        </p:spPr>
      </p:pic>
    </p:spTree>
    <p:extLst>
      <p:ext uri="{BB962C8B-B14F-4D97-AF65-F5344CB8AC3E}">
        <p14:creationId xmlns:p14="http://schemas.microsoft.com/office/powerpoint/2010/main" val="126188252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chemeClr val="accent1"/>
                </a:solidFill>
              </a:rPr>
              <a:t>Evolving Demands</a:t>
            </a:r>
          </a:p>
        </p:txBody>
      </p:sp>
      <p:sp>
        <p:nvSpPr>
          <p:cNvPr id="6" name="Rectangle 5">
            <a:extLst>
              <a:ext uri="{FF2B5EF4-FFF2-40B4-BE49-F238E27FC236}">
                <a16:creationId xmlns:a16="http://schemas.microsoft.com/office/drawing/2014/main" id="{ADE29DC0-5F55-4C0F-9250-42464CEC0C31}"/>
              </a:ext>
            </a:extLst>
          </p:cNvPr>
          <p:cNvSpPr/>
          <p:nvPr/>
        </p:nvSpPr>
        <p:spPr>
          <a:xfrm>
            <a:off x="681318" y="1785331"/>
            <a:ext cx="9807387" cy="2554545"/>
          </a:xfrm>
          <a:prstGeom prst="rect">
            <a:avLst/>
          </a:prstGeom>
        </p:spPr>
        <p:txBody>
          <a:bodyPr wrap="square">
            <a:spAutoFit/>
          </a:bodyPr>
          <a:lstStyle/>
          <a:p>
            <a:pPr marL="457200" indent="-457200">
              <a:buFont typeface="Arial" panose="020B0604020202020204" pitchFamily="34" charset="0"/>
              <a:buChar char="•"/>
            </a:pPr>
            <a:r>
              <a:rPr lang="en-US" sz="3200" dirty="0"/>
              <a:t>Sublinear-time or sublinear-space algorithms</a:t>
            </a:r>
          </a:p>
          <a:p>
            <a:pPr marL="457200" indent="-457200">
              <a:buFont typeface="Arial" panose="020B0604020202020204" pitchFamily="34" charset="0"/>
              <a:buChar char="•"/>
            </a:pPr>
            <a:r>
              <a:rPr lang="en-US" sz="3200" dirty="0"/>
              <a:t>Incorporation of advice</a:t>
            </a:r>
          </a:p>
          <a:p>
            <a:pPr marL="457200" indent="-457200">
              <a:buFont typeface="Arial" panose="020B0604020202020204" pitchFamily="34" charset="0"/>
              <a:buChar char="•"/>
            </a:pPr>
            <a:r>
              <a:rPr lang="en-US" sz="3200" dirty="0">
                <a:solidFill>
                  <a:srgbClr val="C00000"/>
                </a:solidFill>
              </a:rPr>
              <a:t>Security and privacy</a:t>
            </a:r>
          </a:p>
          <a:p>
            <a:pPr marL="457200" indent="-457200">
              <a:buFont typeface="Arial" panose="020B0604020202020204" pitchFamily="34" charset="0"/>
              <a:buChar char="•"/>
            </a:pPr>
            <a:r>
              <a:rPr lang="en-US" sz="3200" dirty="0"/>
              <a:t>Robustness to noise or adversarial input</a:t>
            </a:r>
          </a:p>
          <a:p>
            <a:pPr marL="457200" indent="-457200">
              <a:buFont typeface="Arial" panose="020B0604020202020204" pitchFamily="34" charset="0"/>
              <a:buChar char="•"/>
            </a:pPr>
            <a:r>
              <a:rPr lang="en-US" sz="3200" dirty="0"/>
              <a:t>Ability to handle time-sensitive data</a:t>
            </a:r>
          </a:p>
        </p:txBody>
      </p:sp>
      <p:pic>
        <p:nvPicPr>
          <p:cNvPr id="5" name="Picture 4">
            <a:extLst>
              <a:ext uri="{FF2B5EF4-FFF2-40B4-BE49-F238E27FC236}">
                <a16:creationId xmlns:a16="http://schemas.microsoft.com/office/drawing/2014/main" id="{F00C15A1-CA1F-50EA-486E-A2E839F5FD39}"/>
              </a:ext>
            </a:extLst>
          </p:cNvPr>
          <p:cNvPicPr>
            <a:picLocks noChangeAspect="1"/>
          </p:cNvPicPr>
          <p:nvPr/>
        </p:nvPicPr>
        <p:blipFill>
          <a:blip r:embed="rId3"/>
          <a:stretch>
            <a:fillRect/>
          </a:stretch>
        </p:blipFill>
        <p:spPr>
          <a:xfrm>
            <a:off x="7822096" y="3109045"/>
            <a:ext cx="4247322" cy="3647700"/>
          </a:xfrm>
          <a:prstGeom prst="rect">
            <a:avLst/>
          </a:prstGeom>
        </p:spPr>
      </p:pic>
    </p:spTree>
    <p:extLst>
      <p:ext uri="{BB962C8B-B14F-4D97-AF65-F5344CB8AC3E}">
        <p14:creationId xmlns:p14="http://schemas.microsoft.com/office/powerpoint/2010/main" val="381993431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1"/>
                </a:solidFill>
              </a:rPr>
              <a:t>Graph Theory for Memory Hard Functions</a:t>
            </a:r>
          </a:p>
        </p:txBody>
      </p:sp>
      <mc:AlternateContent xmlns:mc="http://schemas.openxmlformats.org/markup-compatibility/2006" xmlns:a14="http://schemas.microsoft.com/office/drawing/2010/main">
        <mc:Choice Requires="a14">
          <p:sp>
            <p:nvSpPr>
              <p:cNvPr id="7" name="Oval 6"/>
              <p:cNvSpPr/>
              <p:nvPr/>
            </p:nvSpPr>
            <p:spPr>
              <a:xfrm>
                <a:off x="3312088" y="3396530"/>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3200" b="0" i="1" smtClean="0">
                              <a:solidFill>
                                <a:schemeClr val="tx1"/>
                              </a:solidFill>
                              <a:latin typeface="Cambria Math" panose="02040503050406030204" pitchFamily="18" charset="0"/>
                            </a:rPr>
                          </m:ctrlPr>
                        </m:sSubPr>
                        <m:e>
                          <m:r>
                            <a:rPr lang="en-US" sz="3200" b="0" i="1" smtClean="0">
                              <a:solidFill>
                                <a:schemeClr val="tx1"/>
                              </a:solidFill>
                              <a:latin typeface="Cambria Math" panose="02040503050406030204" pitchFamily="18" charset="0"/>
                            </a:rPr>
                            <m:t>h</m:t>
                          </m:r>
                        </m:e>
                        <m:sub>
                          <m:r>
                            <a:rPr lang="en-US" sz="3200" b="0" i="1" smtClean="0">
                              <a:solidFill>
                                <a:schemeClr val="tx1"/>
                              </a:solidFill>
                              <a:latin typeface="Cambria Math" panose="02040503050406030204" pitchFamily="18" charset="0"/>
                            </a:rPr>
                            <m:t>1</m:t>
                          </m:r>
                        </m:sub>
                      </m:sSub>
                    </m:oMath>
                  </m:oMathPara>
                </a14:m>
                <a:endParaRPr lang="en-US" sz="3200" b="0" dirty="0"/>
              </a:p>
            </p:txBody>
          </p:sp>
        </mc:Choice>
        <mc:Fallback xmlns="">
          <p:sp>
            <p:nvSpPr>
              <p:cNvPr id="7" name="Oval 6"/>
              <p:cNvSpPr>
                <a:spLocks noRot="1" noChangeAspect="1" noMove="1" noResize="1" noEditPoints="1" noAdjustHandles="1" noChangeArrowheads="1" noChangeShapeType="1" noTextEdit="1"/>
              </p:cNvSpPr>
              <p:nvPr/>
            </p:nvSpPr>
            <p:spPr>
              <a:xfrm>
                <a:off x="3312088" y="3396530"/>
                <a:ext cx="876300" cy="849086"/>
              </a:xfrm>
              <a:prstGeom prst="ellipse">
                <a:avLst/>
              </a:prstGeom>
              <a:blipFill>
                <a:blip r:embed="rId4"/>
                <a:stretch>
                  <a:fillRect/>
                </a:stretch>
              </a:blipFill>
              <a:ln w="38100"/>
            </p:spPr>
            <p:txBody>
              <a:bodyPr/>
              <a:lstStyle/>
              <a:p>
                <a:r>
                  <a:rPr lang="en-US">
                    <a:noFill/>
                  </a:rPr>
                  <a:t> </a:t>
                </a:r>
              </a:p>
            </p:txBody>
          </p:sp>
        </mc:Fallback>
      </mc:AlternateContent>
      <p:cxnSp>
        <p:nvCxnSpPr>
          <p:cNvPr id="8" name="Straight Arrow Connector 7"/>
          <p:cNvCxnSpPr>
            <a:stCxn id="7" idx="6"/>
          </p:cNvCxnSpPr>
          <p:nvPr/>
        </p:nvCxnSpPr>
        <p:spPr>
          <a:xfrm>
            <a:off x="4188388" y="3821073"/>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5617527" y="3821073"/>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7046666" y="3821073"/>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Oval 17"/>
              <p:cNvSpPr/>
              <p:nvPr/>
            </p:nvSpPr>
            <p:spPr>
              <a:xfrm>
                <a:off x="4722566" y="3371130"/>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3200" i="1" smtClean="0">
                              <a:solidFill>
                                <a:schemeClr val="tx1"/>
                              </a:solidFill>
                              <a:latin typeface="Cambria Math" panose="02040503050406030204" pitchFamily="18" charset="0"/>
                            </a:rPr>
                          </m:ctrlPr>
                        </m:sSubPr>
                        <m:e>
                          <m:r>
                            <a:rPr lang="en-US" sz="3200" b="0" i="1" smtClean="0">
                              <a:solidFill>
                                <a:schemeClr val="tx1"/>
                              </a:solidFill>
                              <a:latin typeface="Cambria Math" panose="02040503050406030204" pitchFamily="18" charset="0"/>
                            </a:rPr>
                            <m:t>h</m:t>
                          </m:r>
                        </m:e>
                        <m:sub>
                          <m:r>
                            <a:rPr lang="en-US" sz="3200" b="0" i="1" smtClean="0">
                              <a:solidFill>
                                <a:schemeClr val="tx1"/>
                              </a:solidFill>
                              <a:latin typeface="Cambria Math" panose="02040503050406030204" pitchFamily="18" charset="0"/>
                            </a:rPr>
                            <m:t>2</m:t>
                          </m:r>
                        </m:sub>
                      </m:sSub>
                    </m:oMath>
                  </m:oMathPara>
                </a14:m>
                <a:endParaRPr lang="en-US" sz="3200" dirty="0"/>
              </a:p>
            </p:txBody>
          </p:sp>
        </mc:Choice>
        <mc:Fallback xmlns="">
          <p:sp>
            <p:nvSpPr>
              <p:cNvPr id="18" name="Oval 17"/>
              <p:cNvSpPr>
                <a:spLocks noRot="1" noChangeAspect="1" noMove="1" noResize="1" noEditPoints="1" noAdjustHandles="1" noChangeArrowheads="1" noChangeShapeType="1" noTextEdit="1"/>
              </p:cNvSpPr>
              <p:nvPr/>
            </p:nvSpPr>
            <p:spPr>
              <a:xfrm>
                <a:off x="4722566" y="3371130"/>
                <a:ext cx="876300" cy="849086"/>
              </a:xfrm>
              <a:prstGeom prst="ellipse">
                <a:avLst/>
              </a:prstGeom>
              <a:blipFill>
                <a:blip r:embed="rId5"/>
                <a:stretch>
                  <a:fillRect/>
                </a:stretch>
              </a:blipFill>
              <a:ln w="38100"/>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Oval 18"/>
              <p:cNvSpPr/>
              <p:nvPr/>
            </p:nvSpPr>
            <p:spPr>
              <a:xfrm>
                <a:off x="6143930" y="3421931"/>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3200" i="1" smtClean="0">
                              <a:solidFill>
                                <a:schemeClr val="tx1"/>
                              </a:solidFill>
                              <a:latin typeface="Cambria Math" panose="02040503050406030204" pitchFamily="18" charset="0"/>
                            </a:rPr>
                          </m:ctrlPr>
                        </m:sSubPr>
                        <m:e>
                          <m:r>
                            <a:rPr lang="en-US" sz="3200" b="0" i="1" smtClean="0">
                              <a:solidFill>
                                <a:schemeClr val="tx1"/>
                              </a:solidFill>
                              <a:latin typeface="Cambria Math" panose="02040503050406030204" pitchFamily="18" charset="0"/>
                            </a:rPr>
                            <m:t>h</m:t>
                          </m:r>
                        </m:e>
                        <m:sub>
                          <m:r>
                            <a:rPr lang="en-US" sz="3200" b="0" i="1" smtClean="0">
                              <a:solidFill>
                                <a:schemeClr val="tx1"/>
                              </a:solidFill>
                              <a:latin typeface="Cambria Math" panose="02040503050406030204" pitchFamily="18" charset="0"/>
                            </a:rPr>
                            <m:t>3</m:t>
                          </m:r>
                        </m:sub>
                      </m:sSub>
                    </m:oMath>
                  </m:oMathPara>
                </a14:m>
                <a:endParaRPr lang="en-US" sz="3200" dirty="0"/>
              </a:p>
            </p:txBody>
          </p:sp>
        </mc:Choice>
        <mc:Fallback xmlns="">
          <p:sp>
            <p:nvSpPr>
              <p:cNvPr id="19" name="Oval 18"/>
              <p:cNvSpPr>
                <a:spLocks noRot="1" noChangeAspect="1" noMove="1" noResize="1" noEditPoints="1" noAdjustHandles="1" noChangeArrowheads="1" noChangeShapeType="1" noTextEdit="1"/>
              </p:cNvSpPr>
              <p:nvPr/>
            </p:nvSpPr>
            <p:spPr>
              <a:xfrm>
                <a:off x="6143930" y="3421931"/>
                <a:ext cx="876300" cy="849086"/>
              </a:xfrm>
              <a:prstGeom prst="ellipse">
                <a:avLst/>
              </a:prstGeom>
              <a:blipFill>
                <a:blip r:embed="rId6"/>
                <a:stretch>
                  <a:fillRect/>
                </a:stretch>
              </a:blipFill>
              <a:ln w="38100"/>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Oval 19"/>
              <p:cNvSpPr/>
              <p:nvPr/>
            </p:nvSpPr>
            <p:spPr>
              <a:xfrm>
                <a:off x="7576957" y="3396530"/>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3200" i="1" smtClean="0">
                              <a:solidFill>
                                <a:schemeClr val="tx1"/>
                              </a:solidFill>
                              <a:latin typeface="Cambria Math" panose="02040503050406030204" pitchFamily="18" charset="0"/>
                            </a:rPr>
                          </m:ctrlPr>
                        </m:sSubPr>
                        <m:e>
                          <m:r>
                            <a:rPr lang="en-US" sz="3200" b="0" i="1" smtClean="0">
                              <a:solidFill>
                                <a:schemeClr val="tx1"/>
                              </a:solidFill>
                              <a:latin typeface="Cambria Math" panose="02040503050406030204" pitchFamily="18" charset="0"/>
                            </a:rPr>
                            <m:t>h</m:t>
                          </m:r>
                        </m:e>
                        <m:sub>
                          <m:r>
                            <a:rPr lang="en-US" sz="3200" b="0" i="1" smtClean="0">
                              <a:solidFill>
                                <a:schemeClr val="tx1"/>
                              </a:solidFill>
                              <a:latin typeface="Cambria Math" panose="02040503050406030204" pitchFamily="18" charset="0"/>
                            </a:rPr>
                            <m:t>5</m:t>
                          </m:r>
                        </m:sub>
                      </m:sSub>
                    </m:oMath>
                  </m:oMathPara>
                </a14:m>
                <a:endParaRPr lang="en-US" sz="3200" dirty="0"/>
              </a:p>
            </p:txBody>
          </p:sp>
        </mc:Choice>
        <mc:Fallback xmlns="">
          <p:sp>
            <p:nvSpPr>
              <p:cNvPr id="20" name="Oval 19"/>
              <p:cNvSpPr>
                <a:spLocks noRot="1" noChangeAspect="1" noMove="1" noResize="1" noEditPoints="1" noAdjustHandles="1" noChangeArrowheads="1" noChangeShapeType="1" noTextEdit="1"/>
              </p:cNvSpPr>
              <p:nvPr/>
            </p:nvSpPr>
            <p:spPr>
              <a:xfrm>
                <a:off x="7576957" y="3396530"/>
                <a:ext cx="876300" cy="849086"/>
              </a:xfrm>
              <a:prstGeom prst="ellipse">
                <a:avLst/>
              </a:prstGeom>
              <a:blipFill>
                <a:blip r:embed="rId7"/>
                <a:stretch>
                  <a:fillRect/>
                </a:stretch>
              </a:blipFill>
              <a:ln w="38100"/>
            </p:spPr>
            <p:txBody>
              <a:bodyPr/>
              <a:lstStyle/>
              <a:p>
                <a:r>
                  <a:rPr lang="en-US">
                    <a:noFill/>
                  </a:rPr>
                  <a:t> </a:t>
                </a:r>
              </a:p>
            </p:txBody>
          </p:sp>
        </mc:Fallback>
      </mc:AlternateContent>
      <p:cxnSp>
        <p:nvCxnSpPr>
          <p:cNvPr id="24" name="Straight Arrow Connector 23"/>
          <p:cNvCxnSpPr/>
          <p:nvPr/>
        </p:nvCxnSpPr>
        <p:spPr>
          <a:xfrm>
            <a:off x="2770135" y="3821073"/>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8" name="Oval 27"/>
              <p:cNvSpPr/>
              <p:nvPr/>
            </p:nvSpPr>
            <p:spPr>
              <a:xfrm>
                <a:off x="4722566" y="4601629"/>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3200" i="1" smtClean="0">
                              <a:solidFill>
                                <a:schemeClr val="tx1"/>
                              </a:solidFill>
                              <a:latin typeface="Cambria Math" panose="02040503050406030204" pitchFamily="18" charset="0"/>
                            </a:rPr>
                          </m:ctrlPr>
                        </m:sSubPr>
                        <m:e>
                          <m:r>
                            <a:rPr lang="en-US" sz="3200" b="0" i="1" smtClean="0">
                              <a:solidFill>
                                <a:schemeClr val="tx1"/>
                              </a:solidFill>
                              <a:latin typeface="Cambria Math" panose="02040503050406030204" pitchFamily="18" charset="0"/>
                            </a:rPr>
                            <m:t>h</m:t>
                          </m:r>
                        </m:e>
                        <m:sub>
                          <m:r>
                            <a:rPr lang="en-US" sz="3200" b="0" i="1" smtClean="0">
                              <a:solidFill>
                                <a:schemeClr val="tx1"/>
                              </a:solidFill>
                              <a:latin typeface="Cambria Math" panose="02040503050406030204" pitchFamily="18" charset="0"/>
                            </a:rPr>
                            <m:t>4</m:t>
                          </m:r>
                        </m:sub>
                      </m:sSub>
                    </m:oMath>
                  </m:oMathPara>
                </a14:m>
                <a:endParaRPr lang="en-US" sz="3200" dirty="0"/>
              </a:p>
            </p:txBody>
          </p:sp>
        </mc:Choice>
        <mc:Fallback xmlns="">
          <p:sp>
            <p:nvSpPr>
              <p:cNvPr id="28" name="Oval 27"/>
              <p:cNvSpPr>
                <a:spLocks noRot="1" noChangeAspect="1" noMove="1" noResize="1" noEditPoints="1" noAdjustHandles="1" noChangeArrowheads="1" noChangeShapeType="1" noTextEdit="1"/>
              </p:cNvSpPr>
              <p:nvPr/>
            </p:nvSpPr>
            <p:spPr>
              <a:xfrm>
                <a:off x="4722566" y="4601629"/>
                <a:ext cx="876300" cy="849086"/>
              </a:xfrm>
              <a:prstGeom prst="ellipse">
                <a:avLst/>
              </a:prstGeom>
              <a:blipFill>
                <a:blip r:embed="rId8"/>
                <a:stretch>
                  <a:fillRect/>
                </a:stretch>
              </a:blipFill>
              <a:ln w="38100"/>
            </p:spPr>
            <p:txBody>
              <a:bodyPr/>
              <a:lstStyle/>
              <a:p>
                <a:r>
                  <a:rPr lang="en-US">
                    <a:noFill/>
                  </a:rPr>
                  <a:t> </a:t>
                </a:r>
              </a:p>
            </p:txBody>
          </p:sp>
        </mc:Fallback>
      </mc:AlternateContent>
      <p:cxnSp>
        <p:nvCxnSpPr>
          <p:cNvPr id="32" name="Straight Arrow Connector 31"/>
          <p:cNvCxnSpPr>
            <a:stCxn id="18" idx="4"/>
            <a:endCxn id="28" idx="0"/>
          </p:cNvCxnSpPr>
          <p:nvPr/>
        </p:nvCxnSpPr>
        <p:spPr>
          <a:xfrm>
            <a:off x="5160716" y="4220216"/>
            <a:ext cx="0" cy="381413"/>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endCxn id="20" idx="4"/>
          </p:cNvCxnSpPr>
          <p:nvPr/>
        </p:nvCxnSpPr>
        <p:spPr>
          <a:xfrm flipV="1">
            <a:off x="5617526" y="4245616"/>
            <a:ext cx="2397581" cy="780556"/>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8453257" y="3821073"/>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1620772" y="3371130"/>
            <a:ext cx="1234505" cy="707886"/>
          </a:xfrm>
          <a:prstGeom prst="rect">
            <a:avLst/>
          </a:prstGeom>
          <a:noFill/>
        </p:spPr>
        <p:txBody>
          <a:bodyPr wrap="square" rtlCol="0">
            <a:spAutoFit/>
          </a:bodyPr>
          <a:lstStyle/>
          <a:p>
            <a:r>
              <a:rPr lang="en-US" sz="4000" i="1" dirty="0" err="1">
                <a:latin typeface="Times New Roman" panose="02020603050405020304" pitchFamily="18" charset="0"/>
                <a:cs typeface="Times New Roman" panose="02020603050405020304" pitchFamily="18" charset="0"/>
              </a:rPr>
              <a:t>pwd</a:t>
            </a:r>
            <a:endParaRPr lang="en-US" sz="4000" i="1" dirty="0">
              <a:latin typeface="Times New Roman" panose="02020603050405020304" pitchFamily="18" charset="0"/>
              <a:cs typeface="Times New Roman" panose="02020603050405020304" pitchFamily="18" charset="0"/>
            </a:endParaRPr>
          </a:p>
        </p:txBody>
      </p:sp>
      <p:cxnSp>
        <p:nvCxnSpPr>
          <p:cNvPr id="22" name="Curved Connector 21"/>
          <p:cNvCxnSpPr/>
          <p:nvPr/>
        </p:nvCxnSpPr>
        <p:spPr>
          <a:xfrm rot="5400000" flipH="1" flipV="1">
            <a:off x="5082494" y="1972834"/>
            <a:ext cx="12700" cy="2847392"/>
          </a:xfrm>
          <a:prstGeom prst="curvedConnector3">
            <a:avLst>
              <a:gd name="adj1" fmla="val 4004087"/>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03353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A721DAA6-8928-33E6-C42F-75C7F20D2D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72601" y="692446"/>
            <a:ext cx="582210" cy="822488"/>
          </a:xfrm>
          <a:prstGeom prst="rect">
            <a:avLst/>
          </a:prstGeom>
        </p:spPr>
      </p:pic>
      <p:pic>
        <p:nvPicPr>
          <p:cNvPr id="12" name="Picture 11">
            <a:extLst>
              <a:ext uri="{FF2B5EF4-FFF2-40B4-BE49-F238E27FC236}">
                <a16:creationId xmlns:a16="http://schemas.microsoft.com/office/drawing/2014/main" id="{E4A0020D-B90D-6D3E-AD7D-24473C4014A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38102" y="392621"/>
            <a:ext cx="1156352" cy="1462785"/>
          </a:xfrm>
          <a:prstGeom prst="rect">
            <a:avLst/>
          </a:prstGeom>
        </p:spPr>
      </p:pic>
      <p:pic>
        <p:nvPicPr>
          <p:cNvPr id="17" name="Picture 16">
            <a:extLst>
              <a:ext uri="{FF2B5EF4-FFF2-40B4-BE49-F238E27FC236}">
                <a16:creationId xmlns:a16="http://schemas.microsoft.com/office/drawing/2014/main" id="{BED2ADCB-DCE6-6B00-05DA-04FDA414C14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0249" y="1475184"/>
            <a:ext cx="725747" cy="543610"/>
          </a:xfrm>
          <a:prstGeom prst="rect">
            <a:avLst/>
          </a:prstGeom>
        </p:spPr>
      </p:pic>
      <p:pic>
        <p:nvPicPr>
          <p:cNvPr id="21" name="Picture 20">
            <a:extLst>
              <a:ext uri="{FF2B5EF4-FFF2-40B4-BE49-F238E27FC236}">
                <a16:creationId xmlns:a16="http://schemas.microsoft.com/office/drawing/2014/main" id="{7068EB89-DC5C-942E-F540-FE594878AE2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83556" y="795568"/>
            <a:ext cx="725747" cy="581176"/>
          </a:xfrm>
          <a:prstGeom prst="rect">
            <a:avLst/>
          </a:prstGeom>
        </p:spPr>
      </p:pic>
      <p:cxnSp>
        <p:nvCxnSpPr>
          <p:cNvPr id="24" name="Straight Arrow Connector 23">
            <a:extLst>
              <a:ext uri="{FF2B5EF4-FFF2-40B4-BE49-F238E27FC236}">
                <a16:creationId xmlns:a16="http://schemas.microsoft.com/office/drawing/2014/main" id="{B9ACCD1F-2A2D-C790-DCC0-DF25BC318FF8}"/>
              </a:ext>
            </a:extLst>
          </p:cNvPr>
          <p:cNvCxnSpPr>
            <a:cxnSpLocks/>
            <a:stCxn id="21" idx="2"/>
          </p:cNvCxnSpPr>
          <p:nvPr/>
        </p:nvCxnSpPr>
        <p:spPr>
          <a:xfrm>
            <a:off x="1646430" y="1376744"/>
            <a:ext cx="0" cy="6835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95D539DC-26A3-ACE5-4134-F65B7AB5D15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881493" y="1433981"/>
            <a:ext cx="582213" cy="584813"/>
          </a:xfrm>
          <a:prstGeom prst="rect">
            <a:avLst/>
          </a:prstGeom>
        </p:spPr>
      </p:pic>
      <p:cxnSp>
        <p:nvCxnSpPr>
          <p:cNvPr id="37" name="Straight Arrow Connector 36">
            <a:extLst>
              <a:ext uri="{FF2B5EF4-FFF2-40B4-BE49-F238E27FC236}">
                <a16:creationId xmlns:a16="http://schemas.microsoft.com/office/drawing/2014/main" id="{D1A29F8C-58C5-7033-1BBE-04D4C108276A}"/>
              </a:ext>
            </a:extLst>
          </p:cNvPr>
          <p:cNvCxnSpPr>
            <a:cxnSpLocks/>
          </p:cNvCxnSpPr>
          <p:nvPr/>
        </p:nvCxnSpPr>
        <p:spPr>
          <a:xfrm>
            <a:off x="2463706" y="1376744"/>
            <a:ext cx="0" cy="6835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39" name="Picture 38">
            <a:extLst>
              <a:ext uri="{FF2B5EF4-FFF2-40B4-BE49-F238E27FC236}">
                <a16:creationId xmlns:a16="http://schemas.microsoft.com/office/drawing/2014/main" id="{79BBCA52-F394-A7EF-583A-174F24DA56A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562403" y="1448147"/>
            <a:ext cx="584579" cy="584579"/>
          </a:xfrm>
          <a:prstGeom prst="rect">
            <a:avLst/>
          </a:prstGeom>
        </p:spPr>
      </p:pic>
      <p:pic>
        <p:nvPicPr>
          <p:cNvPr id="41" name="Picture 40">
            <a:extLst>
              <a:ext uri="{FF2B5EF4-FFF2-40B4-BE49-F238E27FC236}">
                <a16:creationId xmlns:a16="http://schemas.microsoft.com/office/drawing/2014/main" id="{03F69A6E-A1CB-2C28-136E-67B24DCCCB7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045919" y="684578"/>
            <a:ext cx="582210" cy="698652"/>
          </a:xfrm>
          <a:prstGeom prst="rect">
            <a:avLst/>
          </a:prstGeom>
        </p:spPr>
      </p:pic>
      <p:cxnSp>
        <p:nvCxnSpPr>
          <p:cNvPr id="42" name="Straight Arrow Connector 41">
            <a:extLst>
              <a:ext uri="{FF2B5EF4-FFF2-40B4-BE49-F238E27FC236}">
                <a16:creationId xmlns:a16="http://schemas.microsoft.com/office/drawing/2014/main" id="{B9B70264-99D7-755F-BEE3-4A2B2F3F412C}"/>
              </a:ext>
            </a:extLst>
          </p:cNvPr>
          <p:cNvCxnSpPr>
            <a:cxnSpLocks/>
          </p:cNvCxnSpPr>
          <p:nvPr/>
        </p:nvCxnSpPr>
        <p:spPr>
          <a:xfrm>
            <a:off x="3337024" y="1405212"/>
            <a:ext cx="0" cy="6835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12537233-411D-A50B-486C-4251362DA3C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153781" y="2164697"/>
            <a:ext cx="5824714" cy="3883142"/>
          </a:xfrm>
          <a:prstGeom prst="rect">
            <a:avLst/>
          </a:prstGeom>
        </p:spPr>
      </p:pic>
    </p:spTree>
    <p:extLst>
      <p:ext uri="{BB962C8B-B14F-4D97-AF65-F5344CB8AC3E}">
        <p14:creationId xmlns:p14="http://schemas.microsoft.com/office/powerpoint/2010/main" val="211992032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chemeClr val="accent1"/>
                </a:solidFill>
              </a:rPr>
              <a:t>Graph Theory for Memory Hard Functions</a:t>
            </a:r>
          </a:p>
        </p:txBody>
      </p:sp>
      <p:sp>
        <p:nvSpPr>
          <p:cNvPr id="6" name="Rectangle 5">
            <a:extLst>
              <a:ext uri="{FF2B5EF4-FFF2-40B4-BE49-F238E27FC236}">
                <a16:creationId xmlns:a16="http://schemas.microsoft.com/office/drawing/2014/main" id="{ADE29DC0-5F55-4C0F-9250-42464CEC0C31}"/>
              </a:ext>
            </a:extLst>
          </p:cNvPr>
          <p:cNvSpPr/>
          <p:nvPr/>
        </p:nvSpPr>
        <p:spPr>
          <a:xfrm>
            <a:off x="681318" y="1785331"/>
            <a:ext cx="11015382" cy="3046988"/>
          </a:xfrm>
          <a:prstGeom prst="rect">
            <a:avLst/>
          </a:prstGeom>
        </p:spPr>
        <p:txBody>
          <a:bodyPr wrap="square">
            <a:spAutoFit/>
          </a:bodyPr>
          <a:lstStyle/>
          <a:p>
            <a:pPr marL="457200" indent="-457200">
              <a:buFont typeface="Arial" panose="020B0604020202020204" pitchFamily="34" charset="0"/>
              <a:buChar char="•"/>
            </a:pPr>
            <a:r>
              <a:rPr lang="en-US" sz="3200" dirty="0"/>
              <a:t>Proved the security benefits of memory-hard functions using an economic marginal cost-revenue analysis </a:t>
            </a:r>
            <a:r>
              <a:rPr lang="en-US" sz="3200" dirty="0">
                <a:solidFill>
                  <a:srgbClr val="7030A0"/>
                </a:solidFill>
              </a:rPr>
              <a:t>[BH</a:t>
            </a:r>
            <a:r>
              <a:rPr lang="en-US" sz="3200" dirty="0">
                <a:solidFill>
                  <a:srgbClr val="FF0000"/>
                </a:solidFill>
              </a:rPr>
              <a:t>Z</a:t>
            </a:r>
            <a:r>
              <a:rPr lang="en-US" sz="3200" dirty="0">
                <a:solidFill>
                  <a:srgbClr val="7030A0"/>
                </a:solidFill>
              </a:rPr>
              <a:t>18]</a:t>
            </a:r>
          </a:p>
          <a:p>
            <a:pPr marL="457200" indent="-457200">
              <a:buFont typeface="Arial" panose="020B0604020202020204" pitchFamily="34" charset="0"/>
              <a:buChar char="•"/>
            </a:pPr>
            <a:r>
              <a:rPr lang="en-US" sz="3200" dirty="0"/>
              <a:t>Showed the hardness of computing </a:t>
            </a:r>
            <a:r>
              <a:rPr lang="en-US" sz="3200" dirty="0">
                <a:solidFill>
                  <a:srgbClr val="7030A0"/>
                </a:solidFill>
              </a:rPr>
              <a:t>[B</a:t>
            </a:r>
            <a:r>
              <a:rPr lang="en-US" sz="3200" dirty="0">
                <a:solidFill>
                  <a:srgbClr val="FF0000"/>
                </a:solidFill>
              </a:rPr>
              <a:t>Z</a:t>
            </a:r>
            <a:r>
              <a:rPr lang="en-US" sz="3200" dirty="0">
                <a:solidFill>
                  <a:srgbClr val="7030A0"/>
                </a:solidFill>
              </a:rPr>
              <a:t>18] </a:t>
            </a:r>
            <a:r>
              <a:rPr lang="en-US" sz="3200" dirty="0"/>
              <a:t>and approximating the computational cost </a:t>
            </a:r>
            <a:r>
              <a:rPr lang="en-US" sz="3200" dirty="0">
                <a:solidFill>
                  <a:srgbClr val="7030A0"/>
                </a:solidFill>
              </a:rPr>
              <a:t>[BL</a:t>
            </a:r>
            <a:r>
              <a:rPr lang="en-US" sz="3200" dirty="0">
                <a:solidFill>
                  <a:srgbClr val="FF0000"/>
                </a:solidFill>
              </a:rPr>
              <a:t>Z</a:t>
            </a:r>
            <a:r>
              <a:rPr lang="en-US" sz="3200" dirty="0">
                <a:solidFill>
                  <a:srgbClr val="7030A0"/>
                </a:solidFill>
              </a:rPr>
              <a:t>20] </a:t>
            </a:r>
            <a:r>
              <a:rPr lang="en-US" sz="3200" dirty="0"/>
              <a:t>of graph pebbling</a:t>
            </a:r>
            <a:endParaRPr lang="en-US" sz="3200" dirty="0">
              <a:solidFill>
                <a:srgbClr val="00B0F0"/>
              </a:solidFill>
            </a:endParaRPr>
          </a:p>
          <a:p>
            <a:pPr marL="457200" indent="-457200">
              <a:buFont typeface="Arial" panose="020B0604020202020204" pitchFamily="34" charset="0"/>
              <a:buChar char="•"/>
            </a:pPr>
            <a:r>
              <a:rPr lang="en-US" sz="3200" dirty="0"/>
              <a:t>Applied graph theory to cryptanalyze the computational complexity of memory-hard functions </a:t>
            </a:r>
            <a:r>
              <a:rPr lang="en-US" sz="3200" dirty="0">
                <a:solidFill>
                  <a:srgbClr val="7030A0"/>
                </a:solidFill>
              </a:rPr>
              <a:t>[B</a:t>
            </a:r>
            <a:r>
              <a:rPr lang="en-US" sz="3200" dirty="0">
                <a:solidFill>
                  <a:srgbClr val="FF0000"/>
                </a:solidFill>
              </a:rPr>
              <a:t>Z</a:t>
            </a:r>
            <a:r>
              <a:rPr lang="en-US" sz="3200" dirty="0">
                <a:solidFill>
                  <a:srgbClr val="7030A0"/>
                </a:solidFill>
              </a:rPr>
              <a:t>18, BR</a:t>
            </a:r>
            <a:r>
              <a:rPr lang="en-US" sz="3200" dirty="0">
                <a:solidFill>
                  <a:srgbClr val="FF0000"/>
                </a:solidFill>
              </a:rPr>
              <a:t>Z</a:t>
            </a:r>
            <a:r>
              <a:rPr lang="en-US" sz="3200" dirty="0">
                <a:solidFill>
                  <a:srgbClr val="7030A0"/>
                </a:solidFill>
              </a:rPr>
              <a:t>18]</a:t>
            </a:r>
          </a:p>
        </p:txBody>
      </p:sp>
      <p:pic>
        <p:nvPicPr>
          <p:cNvPr id="23" name="Picture 22">
            <a:extLst>
              <a:ext uri="{FF2B5EF4-FFF2-40B4-BE49-F238E27FC236}">
                <a16:creationId xmlns:a16="http://schemas.microsoft.com/office/drawing/2014/main" id="{6BE4D254-B11E-8D74-93D1-1A05D1E6D40C}"/>
              </a:ext>
            </a:extLst>
          </p:cNvPr>
          <p:cNvPicPr>
            <a:picLocks noChangeAspect="1"/>
          </p:cNvPicPr>
          <p:nvPr/>
        </p:nvPicPr>
        <p:blipFill>
          <a:blip r:embed="rId3"/>
          <a:stretch>
            <a:fillRect/>
          </a:stretch>
        </p:blipFill>
        <p:spPr>
          <a:xfrm>
            <a:off x="5683827" y="5010150"/>
            <a:ext cx="6012873" cy="1333500"/>
          </a:xfrm>
          <a:prstGeom prst="rect">
            <a:avLst/>
          </a:prstGeom>
        </p:spPr>
      </p:pic>
    </p:spTree>
    <p:extLst>
      <p:ext uri="{BB962C8B-B14F-4D97-AF65-F5344CB8AC3E}">
        <p14:creationId xmlns:p14="http://schemas.microsoft.com/office/powerpoint/2010/main" val="302420164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6317F70-4CA1-46E7-7020-06AA71798920}"/>
              </a:ext>
            </a:extLst>
          </p:cNvPr>
          <p:cNvPicPr>
            <a:picLocks noChangeAspect="1"/>
          </p:cNvPicPr>
          <p:nvPr/>
        </p:nvPicPr>
        <p:blipFill>
          <a:blip r:embed="rId2"/>
          <a:stretch>
            <a:fillRect/>
          </a:stretch>
        </p:blipFill>
        <p:spPr>
          <a:xfrm>
            <a:off x="434252" y="2577297"/>
            <a:ext cx="11531505" cy="3795958"/>
          </a:xfrm>
          <a:prstGeom prst="rect">
            <a:avLst/>
          </a:prstGeom>
        </p:spPr>
      </p:pic>
      <p:pic>
        <p:nvPicPr>
          <p:cNvPr id="9" name="Picture 8">
            <a:extLst>
              <a:ext uri="{FF2B5EF4-FFF2-40B4-BE49-F238E27FC236}">
                <a16:creationId xmlns:a16="http://schemas.microsoft.com/office/drawing/2014/main" id="{64AF2E66-9F02-BB6F-F96F-3BAC1F28C6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25448" y="663854"/>
            <a:ext cx="2171700" cy="2105025"/>
          </a:xfrm>
          <a:prstGeom prst="rect">
            <a:avLst/>
          </a:prstGeom>
        </p:spPr>
      </p:pic>
      <p:sp>
        <p:nvSpPr>
          <p:cNvPr id="11" name="TextBox 10">
            <a:extLst>
              <a:ext uri="{FF2B5EF4-FFF2-40B4-BE49-F238E27FC236}">
                <a16:creationId xmlns:a16="http://schemas.microsoft.com/office/drawing/2014/main" id="{4A9DA869-16BB-67DE-522C-FCC43E9EB789}"/>
              </a:ext>
            </a:extLst>
          </p:cNvPr>
          <p:cNvSpPr txBox="1"/>
          <p:nvPr/>
        </p:nvSpPr>
        <p:spPr>
          <a:xfrm>
            <a:off x="434252" y="1131591"/>
            <a:ext cx="2366097" cy="646331"/>
          </a:xfrm>
          <a:prstGeom prst="rect">
            <a:avLst/>
          </a:prstGeom>
          <a:noFill/>
        </p:spPr>
        <p:txBody>
          <a:bodyPr wrap="none" rtlCol="0">
            <a:spAutoFit/>
          </a:bodyPr>
          <a:lstStyle/>
          <a:p>
            <a:r>
              <a:rPr lang="en-US" sz="3600" dirty="0">
                <a:solidFill>
                  <a:srgbClr val="C00000"/>
                </a:solidFill>
              </a:rPr>
              <a:t>census.gov</a:t>
            </a:r>
            <a:r>
              <a:rPr lang="en-US" sz="3600" dirty="0"/>
              <a:t>:</a:t>
            </a:r>
          </a:p>
        </p:txBody>
      </p:sp>
      <p:sp>
        <p:nvSpPr>
          <p:cNvPr id="2" name="Rectangle 1">
            <a:extLst>
              <a:ext uri="{FF2B5EF4-FFF2-40B4-BE49-F238E27FC236}">
                <a16:creationId xmlns:a16="http://schemas.microsoft.com/office/drawing/2014/main" id="{BEA4DCC4-52FB-CA79-A6FD-6094B8E5560A}"/>
              </a:ext>
            </a:extLst>
          </p:cNvPr>
          <p:cNvSpPr/>
          <p:nvPr/>
        </p:nvSpPr>
        <p:spPr>
          <a:xfrm>
            <a:off x="226243" y="4551903"/>
            <a:ext cx="11739514" cy="55203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8469510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419AC-DCE6-4371-8DE2-D617E99D653D}"/>
              </a:ext>
            </a:extLst>
          </p:cNvPr>
          <p:cNvSpPr>
            <a:spLocks noGrp="1"/>
          </p:cNvSpPr>
          <p:nvPr>
            <p:ph type="title"/>
          </p:nvPr>
        </p:nvSpPr>
        <p:spPr/>
        <p:txBody>
          <a:bodyPr/>
          <a:lstStyle/>
          <a:p>
            <a:r>
              <a:rPr lang="en-US" dirty="0">
                <a:solidFill>
                  <a:srgbClr val="0070C0"/>
                </a:solidFill>
              </a:rPr>
              <a:t>Anonymizing Data</a:t>
            </a:r>
            <a:endParaRPr lang="en-US" dirty="0">
              <a:solidFill>
                <a:srgbClr val="C00000"/>
              </a:solidFill>
            </a:endParaRPr>
          </a:p>
        </p:txBody>
      </p:sp>
      <p:graphicFrame>
        <p:nvGraphicFramePr>
          <p:cNvPr id="9" name="Table 9">
            <a:extLst>
              <a:ext uri="{FF2B5EF4-FFF2-40B4-BE49-F238E27FC236}">
                <a16:creationId xmlns:a16="http://schemas.microsoft.com/office/drawing/2014/main" id="{B198B0E2-CBC6-C01F-7384-E129C7BC245B}"/>
              </a:ext>
            </a:extLst>
          </p:cNvPr>
          <p:cNvGraphicFramePr>
            <a:graphicFrameLocks noGrp="1"/>
          </p:cNvGraphicFramePr>
          <p:nvPr/>
        </p:nvGraphicFramePr>
        <p:xfrm>
          <a:off x="1874869" y="2019744"/>
          <a:ext cx="3764086" cy="2595880"/>
        </p:xfrm>
        <a:graphic>
          <a:graphicData uri="http://schemas.openxmlformats.org/drawingml/2006/table">
            <a:tbl>
              <a:tblPr firstRow="1" bandRow="1">
                <a:tableStyleId>{5C22544A-7EE6-4342-B048-85BDC9FD1C3A}</a:tableStyleId>
              </a:tblPr>
              <a:tblGrid>
                <a:gridCol w="593154">
                  <a:extLst>
                    <a:ext uri="{9D8B030D-6E8A-4147-A177-3AD203B41FA5}">
                      <a16:colId xmlns:a16="http://schemas.microsoft.com/office/drawing/2014/main" val="2302333311"/>
                    </a:ext>
                  </a:extLst>
                </a:gridCol>
                <a:gridCol w="1054418">
                  <a:extLst>
                    <a:ext uri="{9D8B030D-6E8A-4147-A177-3AD203B41FA5}">
                      <a16:colId xmlns:a16="http://schemas.microsoft.com/office/drawing/2014/main" val="1319744790"/>
                    </a:ext>
                  </a:extLst>
                </a:gridCol>
                <a:gridCol w="1159890">
                  <a:extLst>
                    <a:ext uri="{9D8B030D-6E8A-4147-A177-3AD203B41FA5}">
                      <a16:colId xmlns:a16="http://schemas.microsoft.com/office/drawing/2014/main" val="1489959955"/>
                    </a:ext>
                  </a:extLst>
                </a:gridCol>
                <a:gridCol w="956624">
                  <a:extLst>
                    <a:ext uri="{9D8B030D-6E8A-4147-A177-3AD203B41FA5}">
                      <a16:colId xmlns:a16="http://schemas.microsoft.com/office/drawing/2014/main" val="2536485155"/>
                    </a:ext>
                  </a:extLst>
                </a:gridCol>
              </a:tblGrid>
              <a:tr h="370840">
                <a:tc>
                  <a:txBody>
                    <a:bodyPr/>
                    <a:lstStyle/>
                    <a:p>
                      <a:r>
                        <a:rPr lang="en-US" dirty="0"/>
                        <a:t>Age</a:t>
                      </a:r>
                    </a:p>
                  </a:txBody>
                  <a:tcPr/>
                </a:tc>
                <a:tc>
                  <a:txBody>
                    <a:bodyPr/>
                    <a:lstStyle/>
                    <a:p>
                      <a:r>
                        <a:rPr lang="en-US" dirty="0"/>
                        <a:t>Zip Code</a:t>
                      </a:r>
                    </a:p>
                  </a:txBody>
                  <a:tcPr/>
                </a:tc>
                <a:tc>
                  <a:txBody>
                    <a:bodyPr/>
                    <a:lstStyle/>
                    <a:p>
                      <a:r>
                        <a:rPr lang="en-US" dirty="0"/>
                        <a:t>Employer</a:t>
                      </a:r>
                    </a:p>
                  </a:txBody>
                  <a:tcPr/>
                </a:tc>
                <a:tc>
                  <a:txBody>
                    <a:bodyPr/>
                    <a:lstStyle/>
                    <a:p>
                      <a:r>
                        <a:rPr lang="en-US" dirty="0"/>
                        <a:t>Has Pet</a:t>
                      </a:r>
                    </a:p>
                  </a:txBody>
                  <a:tcPr/>
                </a:tc>
                <a:extLst>
                  <a:ext uri="{0D108BD9-81ED-4DB2-BD59-A6C34878D82A}">
                    <a16:rowId xmlns:a16="http://schemas.microsoft.com/office/drawing/2014/main" val="1070904955"/>
                  </a:ext>
                </a:extLst>
              </a:tr>
              <a:tr h="370840">
                <a:tc>
                  <a:txBody>
                    <a:bodyPr/>
                    <a:lstStyle/>
                    <a:p>
                      <a:r>
                        <a:rPr lang="en-US" dirty="0"/>
                        <a:t>56</a:t>
                      </a:r>
                    </a:p>
                  </a:txBody>
                  <a:tcPr/>
                </a:tc>
                <a:tc>
                  <a:txBody>
                    <a:bodyPr/>
                    <a:lstStyle/>
                    <a:p>
                      <a:r>
                        <a:rPr lang="en-US" dirty="0"/>
                        <a:t>77005</a:t>
                      </a:r>
                    </a:p>
                  </a:txBody>
                  <a:tcPr/>
                </a:tc>
                <a:tc>
                  <a:txBody>
                    <a:bodyPr/>
                    <a:lstStyle/>
                    <a:p>
                      <a:r>
                        <a:rPr lang="en-US" dirty="0"/>
                        <a:t>Apple</a:t>
                      </a:r>
                    </a:p>
                  </a:txBody>
                  <a:tcPr/>
                </a:tc>
                <a:tc>
                  <a:txBody>
                    <a:bodyPr/>
                    <a:lstStyle/>
                    <a:p>
                      <a:r>
                        <a:rPr lang="en-US" dirty="0"/>
                        <a:t>Yes</a:t>
                      </a:r>
                    </a:p>
                  </a:txBody>
                  <a:tcPr/>
                </a:tc>
                <a:extLst>
                  <a:ext uri="{0D108BD9-81ED-4DB2-BD59-A6C34878D82A}">
                    <a16:rowId xmlns:a16="http://schemas.microsoft.com/office/drawing/2014/main" val="498760556"/>
                  </a:ext>
                </a:extLst>
              </a:tr>
              <a:tr h="370840">
                <a:tc>
                  <a:txBody>
                    <a:bodyPr/>
                    <a:lstStyle/>
                    <a:p>
                      <a:r>
                        <a:rPr lang="en-US" dirty="0"/>
                        <a:t>32</a:t>
                      </a:r>
                    </a:p>
                  </a:txBody>
                  <a:tcPr/>
                </a:tc>
                <a:tc>
                  <a:txBody>
                    <a:bodyPr/>
                    <a:lstStyle/>
                    <a:p>
                      <a:r>
                        <a:rPr lang="en-US" dirty="0"/>
                        <a:t>77005</a:t>
                      </a:r>
                    </a:p>
                  </a:txBody>
                  <a:tcPr/>
                </a:tc>
                <a:tc>
                  <a:txBody>
                    <a:bodyPr/>
                    <a:lstStyle/>
                    <a:p>
                      <a:r>
                        <a:rPr lang="en-US" dirty="0"/>
                        <a:t>Microsoft</a:t>
                      </a:r>
                    </a:p>
                  </a:txBody>
                  <a:tcPr/>
                </a:tc>
                <a:tc>
                  <a:txBody>
                    <a:bodyPr/>
                    <a:lstStyle/>
                    <a:p>
                      <a:r>
                        <a:rPr lang="en-US" dirty="0"/>
                        <a:t>No</a:t>
                      </a:r>
                    </a:p>
                  </a:txBody>
                  <a:tcPr/>
                </a:tc>
                <a:extLst>
                  <a:ext uri="{0D108BD9-81ED-4DB2-BD59-A6C34878D82A}">
                    <a16:rowId xmlns:a16="http://schemas.microsoft.com/office/drawing/2014/main" val="3748179532"/>
                  </a:ext>
                </a:extLst>
              </a:tr>
              <a:tr h="370840">
                <a:tc>
                  <a:txBody>
                    <a:bodyPr/>
                    <a:lstStyle/>
                    <a:p>
                      <a:r>
                        <a:rPr lang="en-US" dirty="0"/>
                        <a:t>71</a:t>
                      </a:r>
                    </a:p>
                  </a:txBody>
                  <a:tcPr/>
                </a:tc>
                <a:tc>
                  <a:txBody>
                    <a:bodyPr/>
                    <a:lstStyle/>
                    <a:p>
                      <a:r>
                        <a:rPr lang="en-US" dirty="0"/>
                        <a:t>77005</a:t>
                      </a:r>
                    </a:p>
                  </a:txBody>
                  <a:tcPr/>
                </a:tc>
                <a:tc>
                  <a:txBody>
                    <a:bodyPr/>
                    <a:lstStyle/>
                    <a:p>
                      <a:r>
                        <a:rPr lang="en-US" dirty="0"/>
                        <a:t>Amazon</a:t>
                      </a:r>
                    </a:p>
                  </a:txBody>
                  <a:tcPr/>
                </a:tc>
                <a:tc>
                  <a:txBody>
                    <a:bodyPr/>
                    <a:lstStyle/>
                    <a:p>
                      <a:r>
                        <a:rPr lang="en-US" dirty="0"/>
                        <a:t>Yes</a:t>
                      </a:r>
                    </a:p>
                  </a:txBody>
                  <a:tcPr/>
                </a:tc>
                <a:extLst>
                  <a:ext uri="{0D108BD9-81ED-4DB2-BD59-A6C34878D82A}">
                    <a16:rowId xmlns:a16="http://schemas.microsoft.com/office/drawing/2014/main" val="2145592699"/>
                  </a:ext>
                </a:extLst>
              </a:tr>
              <a:tr h="370840">
                <a:tc>
                  <a:txBody>
                    <a:bodyPr/>
                    <a:lstStyle/>
                    <a:p>
                      <a:r>
                        <a:rPr lang="en-US" dirty="0"/>
                        <a:t>44</a:t>
                      </a:r>
                    </a:p>
                  </a:txBody>
                  <a:tcPr/>
                </a:tc>
                <a:tc>
                  <a:txBody>
                    <a:bodyPr/>
                    <a:lstStyle/>
                    <a:p>
                      <a:r>
                        <a:rPr lang="en-US" dirty="0"/>
                        <a:t>77005</a:t>
                      </a:r>
                    </a:p>
                  </a:txBody>
                  <a:tcPr/>
                </a:tc>
                <a:tc>
                  <a:txBody>
                    <a:bodyPr/>
                    <a:lstStyle/>
                    <a:p>
                      <a:r>
                        <a:rPr lang="en-US" dirty="0" err="1"/>
                        <a:t>Petsmart</a:t>
                      </a:r>
                      <a:endParaRPr lang="en-US" dirty="0"/>
                    </a:p>
                  </a:txBody>
                  <a:tcPr/>
                </a:tc>
                <a:tc>
                  <a:txBody>
                    <a:bodyPr/>
                    <a:lstStyle/>
                    <a:p>
                      <a:r>
                        <a:rPr lang="en-US" dirty="0"/>
                        <a:t>Yes</a:t>
                      </a:r>
                    </a:p>
                  </a:txBody>
                  <a:tcPr/>
                </a:tc>
                <a:extLst>
                  <a:ext uri="{0D108BD9-81ED-4DB2-BD59-A6C34878D82A}">
                    <a16:rowId xmlns:a16="http://schemas.microsoft.com/office/drawing/2014/main" val="925952716"/>
                  </a:ext>
                </a:extLst>
              </a:tr>
              <a:tr h="370840">
                <a:tc>
                  <a:txBody>
                    <a:bodyPr/>
                    <a:lstStyle/>
                    <a:p>
                      <a:r>
                        <a:rPr lang="en-US" dirty="0"/>
                        <a:t>25</a:t>
                      </a:r>
                    </a:p>
                  </a:txBody>
                  <a:tcPr/>
                </a:tc>
                <a:tc>
                  <a:txBody>
                    <a:bodyPr/>
                    <a:lstStyle/>
                    <a:p>
                      <a:r>
                        <a:rPr lang="en-US" dirty="0"/>
                        <a:t>77005</a:t>
                      </a:r>
                    </a:p>
                  </a:txBody>
                  <a:tcPr/>
                </a:tc>
                <a:tc>
                  <a:txBody>
                    <a:bodyPr/>
                    <a:lstStyle/>
                    <a:p>
                      <a:r>
                        <a:rPr lang="en-US" dirty="0"/>
                        <a:t>Netflix</a:t>
                      </a:r>
                    </a:p>
                  </a:txBody>
                  <a:tcPr/>
                </a:tc>
                <a:tc>
                  <a:txBody>
                    <a:bodyPr/>
                    <a:lstStyle/>
                    <a:p>
                      <a:r>
                        <a:rPr lang="en-US" dirty="0"/>
                        <a:t>No</a:t>
                      </a:r>
                    </a:p>
                  </a:txBody>
                  <a:tcPr/>
                </a:tc>
                <a:extLst>
                  <a:ext uri="{0D108BD9-81ED-4DB2-BD59-A6C34878D82A}">
                    <a16:rowId xmlns:a16="http://schemas.microsoft.com/office/drawing/2014/main" val="1850741658"/>
                  </a:ext>
                </a:extLst>
              </a:tr>
              <a:tr h="370840">
                <a:tc>
                  <a:txBody>
                    <a:bodyPr/>
                    <a:lstStyle/>
                    <a:p>
                      <a:r>
                        <a:rPr lang="en-US" dirty="0"/>
                        <a:t>61</a:t>
                      </a:r>
                    </a:p>
                  </a:txBody>
                  <a:tcPr/>
                </a:tc>
                <a:tc>
                  <a:txBody>
                    <a:bodyPr/>
                    <a:lstStyle/>
                    <a:p>
                      <a:r>
                        <a:rPr lang="en-US" dirty="0"/>
                        <a:t>77005</a:t>
                      </a:r>
                    </a:p>
                  </a:txBody>
                  <a:tcPr/>
                </a:tc>
                <a:tc>
                  <a:txBody>
                    <a:bodyPr/>
                    <a:lstStyle/>
                    <a:p>
                      <a:r>
                        <a:rPr lang="en-US" dirty="0"/>
                        <a:t>Google</a:t>
                      </a:r>
                    </a:p>
                  </a:txBody>
                  <a:tcPr/>
                </a:tc>
                <a:tc>
                  <a:txBody>
                    <a:bodyPr/>
                    <a:lstStyle/>
                    <a:p>
                      <a:r>
                        <a:rPr lang="en-US" dirty="0"/>
                        <a:t>No</a:t>
                      </a:r>
                    </a:p>
                  </a:txBody>
                  <a:tcPr/>
                </a:tc>
                <a:extLst>
                  <a:ext uri="{0D108BD9-81ED-4DB2-BD59-A6C34878D82A}">
                    <a16:rowId xmlns:a16="http://schemas.microsoft.com/office/drawing/2014/main" val="2502819859"/>
                  </a:ext>
                </a:extLst>
              </a:tr>
            </a:tbl>
          </a:graphicData>
        </a:graphic>
      </p:graphicFrame>
    </p:spTree>
    <p:extLst>
      <p:ext uri="{BB962C8B-B14F-4D97-AF65-F5344CB8AC3E}">
        <p14:creationId xmlns:p14="http://schemas.microsoft.com/office/powerpoint/2010/main" val="131141089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419AC-DCE6-4371-8DE2-D617E99D653D}"/>
              </a:ext>
            </a:extLst>
          </p:cNvPr>
          <p:cNvSpPr>
            <a:spLocks noGrp="1"/>
          </p:cNvSpPr>
          <p:nvPr>
            <p:ph type="title"/>
          </p:nvPr>
        </p:nvSpPr>
        <p:spPr/>
        <p:txBody>
          <a:bodyPr/>
          <a:lstStyle/>
          <a:p>
            <a:r>
              <a:rPr lang="en-US" dirty="0">
                <a:solidFill>
                  <a:srgbClr val="0070C0"/>
                </a:solidFill>
              </a:rPr>
              <a:t>Anonymizing Data</a:t>
            </a:r>
            <a:endParaRPr lang="en-US" dirty="0">
              <a:solidFill>
                <a:srgbClr val="C00000"/>
              </a:solidFill>
            </a:endParaRPr>
          </a:p>
        </p:txBody>
      </p:sp>
      <p:graphicFrame>
        <p:nvGraphicFramePr>
          <p:cNvPr id="9" name="Table 9">
            <a:extLst>
              <a:ext uri="{FF2B5EF4-FFF2-40B4-BE49-F238E27FC236}">
                <a16:creationId xmlns:a16="http://schemas.microsoft.com/office/drawing/2014/main" id="{B198B0E2-CBC6-C01F-7384-E129C7BC245B}"/>
              </a:ext>
            </a:extLst>
          </p:cNvPr>
          <p:cNvGraphicFramePr>
            <a:graphicFrameLocks noGrp="1"/>
          </p:cNvGraphicFramePr>
          <p:nvPr/>
        </p:nvGraphicFramePr>
        <p:xfrm>
          <a:off x="1874869" y="2019744"/>
          <a:ext cx="3764086" cy="2595880"/>
        </p:xfrm>
        <a:graphic>
          <a:graphicData uri="http://schemas.openxmlformats.org/drawingml/2006/table">
            <a:tbl>
              <a:tblPr firstRow="1" bandRow="1">
                <a:tableStyleId>{5C22544A-7EE6-4342-B048-85BDC9FD1C3A}</a:tableStyleId>
              </a:tblPr>
              <a:tblGrid>
                <a:gridCol w="593154">
                  <a:extLst>
                    <a:ext uri="{9D8B030D-6E8A-4147-A177-3AD203B41FA5}">
                      <a16:colId xmlns:a16="http://schemas.microsoft.com/office/drawing/2014/main" val="2302333311"/>
                    </a:ext>
                  </a:extLst>
                </a:gridCol>
                <a:gridCol w="1054418">
                  <a:extLst>
                    <a:ext uri="{9D8B030D-6E8A-4147-A177-3AD203B41FA5}">
                      <a16:colId xmlns:a16="http://schemas.microsoft.com/office/drawing/2014/main" val="1319744790"/>
                    </a:ext>
                  </a:extLst>
                </a:gridCol>
                <a:gridCol w="1159890">
                  <a:extLst>
                    <a:ext uri="{9D8B030D-6E8A-4147-A177-3AD203B41FA5}">
                      <a16:colId xmlns:a16="http://schemas.microsoft.com/office/drawing/2014/main" val="1489959955"/>
                    </a:ext>
                  </a:extLst>
                </a:gridCol>
                <a:gridCol w="956624">
                  <a:extLst>
                    <a:ext uri="{9D8B030D-6E8A-4147-A177-3AD203B41FA5}">
                      <a16:colId xmlns:a16="http://schemas.microsoft.com/office/drawing/2014/main" val="2536485155"/>
                    </a:ext>
                  </a:extLst>
                </a:gridCol>
              </a:tblGrid>
              <a:tr h="370840">
                <a:tc>
                  <a:txBody>
                    <a:bodyPr/>
                    <a:lstStyle/>
                    <a:p>
                      <a:r>
                        <a:rPr lang="en-US" dirty="0"/>
                        <a:t>Age</a:t>
                      </a:r>
                    </a:p>
                  </a:txBody>
                  <a:tcPr/>
                </a:tc>
                <a:tc>
                  <a:txBody>
                    <a:bodyPr/>
                    <a:lstStyle/>
                    <a:p>
                      <a:r>
                        <a:rPr lang="en-US" dirty="0"/>
                        <a:t>Zip Code</a:t>
                      </a:r>
                    </a:p>
                  </a:txBody>
                  <a:tcPr/>
                </a:tc>
                <a:tc>
                  <a:txBody>
                    <a:bodyPr/>
                    <a:lstStyle/>
                    <a:p>
                      <a:r>
                        <a:rPr lang="en-US" dirty="0"/>
                        <a:t>Employer</a:t>
                      </a:r>
                    </a:p>
                  </a:txBody>
                  <a:tcPr/>
                </a:tc>
                <a:tc>
                  <a:txBody>
                    <a:bodyPr/>
                    <a:lstStyle/>
                    <a:p>
                      <a:r>
                        <a:rPr lang="en-US" dirty="0"/>
                        <a:t>Has Pet</a:t>
                      </a:r>
                    </a:p>
                  </a:txBody>
                  <a:tcPr/>
                </a:tc>
                <a:extLst>
                  <a:ext uri="{0D108BD9-81ED-4DB2-BD59-A6C34878D82A}">
                    <a16:rowId xmlns:a16="http://schemas.microsoft.com/office/drawing/2014/main" val="1070904955"/>
                  </a:ext>
                </a:extLst>
              </a:tr>
              <a:tr h="370840">
                <a:tc>
                  <a:txBody>
                    <a:bodyPr/>
                    <a:lstStyle/>
                    <a:p>
                      <a:r>
                        <a:rPr lang="en-US" dirty="0"/>
                        <a:t>56</a:t>
                      </a:r>
                    </a:p>
                  </a:txBody>
                  <a:tcPr/>
                </a:tc>
                <a:tc>
                  <a:txBody>
                    <a:bodyPr/>
                    <a:lstStyle/>
                    <a:p>
                      <a:r>
                        <a:rPr lang="en-US" dirty="0"/>
                        <a:t>77005</a:t>
                      </a:r>
                    </a:p>
                  </a:txBody>
                  <a:tcPr/>
                </a:tc>
                <a:tc>
                  <a:txBody>
                    <a:bodyPr/>
                    <a:lstStyle/>
                    <a:p>
                      <a:r>
                        <a:rPr lang="en-US" dirty="0"/>
                        <a:t>Apple</a:t>
                      </a:r>
                    </a:p>
                  </a:txBody>
                  <a:tcPr/>
                </a:tc>
                <a:tc>
                  <a:txBody>
                    <a:bodyPr/>
                    <a:lstStyle/>
                    <a:p>
                      <a:r>
                        <a:rPr lang="en-US" dirty="0"/>
                        <a:t>Yes</a:t>
                      </a:r>
                    </a:p>
                  </a:txBody>
                  <a:tcPr/>
                </a:tc>
                <a:extLst>
                  <a:ext uri="{0D108BD9-81ED-4DB2-BD59-A6C34878D82A}">
                    <a16:rowId xmlns:a16="http://schemas.microsoft.com/office/drawing/2014/main" val="498760556"/>
                  </a:ext>
                </a:extLst>
              </a:tr>
              <a:tr h="370840">
                <a:tc>
                  <a:txBody>
                    <a:bodyPr/>
                    <a:lstStyle/>
                    <a:p>
                      <a:r>
                        <a:rPr lang="en-US" dirty="0"/>
                        <a:t>32</a:t>
                      </a:r>
                    </a:p>
                  </a:txBody>
                  <a:tcPr/>
                </a:tc>
                <a:tc>
                  <a:txBody>
                    <a:bodyPr/>
                    <a:lstStyle/>
                    <a:p>
                      <a:r>
                        <a:rPr lang="en-US" dirty="0"/>
                        <a:t>77005</a:t>
                      </a:r>
                    </a:p>
                  </a:txBody>
                  <a:tcPr/>
                </a:tc>
                <a:tc>
                  <a:txBody>
                    <a:bodyPr/>
                    <a:lstStyle/>
                    <a:p>
                      <a:r>
                        <a:rPr lang="en-US" dirty="0"/>
                        <a:t>Microsoft</a:t>
                      </a:r>
                    </a:p>
                  </a:txBody>
                  <a:tcPr/>
                </a:tc>
                <a:tc>
                  <a:txBody>
                    <a:bodyPr/>
                    <a:lstStyle/>
                    <a:p>
                      <a:r>
                        <a:rPr lang="en-US" dirty="0"/>
                        <a:t>No</a:t>
                      </a:r>
                    </a:p>
                  </a:txBody>
                  <a:tcPr/>
                </a:tc>
                <a:extLst>
                  <a:ext uri="{0D108BD9-81ED-4DB2-BD59-A6C34878D82A}">
                    <a16:rowId xmlns:a16="http://schemas.microsoft.com/office/drawing/2014/main" val="3748179532"/>
                  </a:ext>
                </a:extLst>
              </a:tr>
              <a:tr h="370840">
                <a:tc>
                  <a:txBody>
                    <a:bodyPr/>
                    <a:lstStyle/>
                    <a:p>
                      <a:r>
                        <a:rPr lang="en-US" dirty="0"/>
                        <a:t>71</a:t>
                      </a:r>
                    </a:p>
                  </a:txBody>
                  <a:tcPr/>
                </a:tc>
                <a:tc>
                  <a:txBody>
                    <a:bodyPr/>
                    <a:lstStyle/>
                    <a:p>
                      <a:r>
                        <a:rPr lang="en-US" dirty="0"/>
                        <a:t>77005</a:t>
                      </a:r>
                    </a:p>
                  </a:txBody>
                  <a:tcPr/>
                </a:tc>
                <a:tc>
                  <a:txBody>
                    <a:bodyPr/>
                    <a:lstStyle/>
                    <a:p>
                      <a:r>
                        <a:rPr lang="en-US" dirty="0"/>
                        <a:t>Amazon</a:t>
                      </a:r>
                    </a:p>
                  </a:txBody>
                  <a:tcPr/>
                </a:tc>
                <a:tc>
                  <a:txBody>
                    <a:bodyPr/>
                    <a:lstStyle/>
                    <a:p>
                      <a:r>
                        <a:rPr lang="en-US" dirty="0"/>
                        <a:t>Yes</a:t>
                      </a:r>
                    </a:p>
                  </a:txBody>
                  <a:tcPr/>
                </a:tc>
                <a:extLst>
                  <a:ext uri="{0D108BD9-81ED-4DB2-BD59-A6C34878D82A}">
                    <a16:rowId xmlns:a16="http://schemas.microsoft.com/office/drawing/2014/main" val="2145592699"/>
                  </a:ext>
                </a:extLst>
              </a:tr>
              <a:tr h="370840">
                <a:tc>
                  <a:txBody>
                    <a:bodyPr/>
                    <a:lstStyle/>
                    <a:p>
                      <a:r>
                        <a:rPr lang="en-US" dirty="0"/>
                        <a:t>44</a:t>
                      </a:r>
                    </a:p>
                  </a:txBody>
                  <a:tcPr/>
                </a:tc>
                <a:tc>
                  <a:txBody>
                    <a:bodyPr/>
                    <a:lstStyle/>
                    <a:p>
                      <a:r>
                        <a:rPr lang="en-US" dirty="0"/>
                        <a:t>77005</a:t>
                      </a:r>
                    </a:p>
                  </a:txBody>
                  <a:tcPr/>
                </a:tc>
                <a:tc>
                  <a:txBody>
                    <a:bodyPr/>
                    <a:lstStyle/>
                    <a:p>
                      <a:r>
                        <a:rPr lang="en-US" dirty="0" err="1"/>
                        <a:t>Petsmart</a:t>
                      </a:r>
                      <a:endParaRPr lang="en-US" dirty="0"/>
                    </a:p>
                  </a:txBody>
                  <a:tcPr/>
                </a:tc>
                <a:tc>
                  <a:txBody>
                    <a:bodyPr/>
                    <a:lstStyle/>
                    <a:p>
                      <a:r>
                        <a:rPr lang="en-US" dirty="0"/>
                        <a:t>Yes</a:t>
                      </a:r>
                    </a:p>
                  </a:txBody>
                  <a:tcPr/>
                </a:tc>
                <a:extLst>
                  <a:ext uri="{0D108BD9-81ED-4DB2-BD59-A6C34878D82A}">
                    <a16:rowId xmlns:a16="http://schemas.microsoft.com/office/drawing/2014/main" val="925952716"/>
                  </a:ext>
                </a:extLst>
              </a:tr>
              <a:tr h="370840">
                <a:tc>
                  <a:txBody>
                    <a:bodyPr/>
                    <a:lstStyle/>
                    <a:p>
                      <a:r>
                        <a:rPr lang="en-US" dirty="0"/>
                        <a:t>25</a:t>
                      </a:r>
                    </a:p>
                  </a:txBody>
                  <a:tcPr/>
                </a:tc>
                <a:tc>
                  <a:txBody>
                    <a:bodyPr/>
                    <a:lstStyle/>
                    <a:p>
                      <a:r>
                        <a:rPr lang="en-US" dirty="0"/>
                        <a:t>77005</a:t>
                      </a:r>
                    </a:p>
                  </a:txBody>
                  <a:tcPr/>
                </a:tc>
                <a:tc>
                  <a:txBody>
                    <a:bodyPr/>
                    <a:lstStyle/>
                    <a:p>
                      <a:r>
                        <a:rPr lang="en-US" dirty="0"/>
                        <a:t>Netflix</a:t>
                      </a:r>
                    </a:p>
                  </a:txBody>
                  <a:tcPr/>
                </a:tc>
                <a:tc>
                  <a:txBody>
                    <a:bodyPr/>
                    <a:lstStyle/>
                    <a:p>
                      <a:r>
                        <a:rPr lang="en-US" dirty="0"/>
                        <a:t>No</a:t>
                      </a:r>
                    </a:p>
                  </a:txBody>
                  <a:tcPr/>
                </a:tc>
                <a:extLst>
                  <a:ext uri="{0D108BD9-81ED-4DB2-BD59-A6C34878D82A}">
                    <a16:rowId xmlns:a16="http://schemas.microsoft.com/office/drawing/2014/main" val="1850741658"/>
                  </a:ext>
                </a:extLst>
              </a:tr>
              <a:tr h="370840">
                <a:tc>
                  <a:txBody>
                    <a:bodyPr/>
                    <a:lstStyle/>
                    <a:p>
                      <a:r>
                        <a:rPr lang="en-US" dirty="0"/>
                        <a:t>61</a:t>
                      </a:r>
                    </a:p>
                  </a:txBody>
                  <a:tcPr/>
                </a:tc>
                <a:tc>
                  <a:txBody>
                    <a:bodyPr/>
                    <a:lstStyle/>
                    <a:p>
                      <a:r>
                        <a:rPr lang="en-US" dirty="0"/>
                        <a:t>77005</a:t>
                      </a:r>
                    </a:p>
                  </a:txBody>
                  <a:tcPr/>
                </a:tc>
                <a:tc>
                  <a:txBody>
                    <a:bodyPr/>
                    <a:lstStyle/>
                    <a:p>
                      <a:r>
                        <a:rPr lang="en-US" dirty="0"/>
                        <a:t>Google</a:t>
                      </a:r>
                    </a:p>
                  </a:txBody>
                  <a:tcPr/>
                </a:tc>
                <a:tc>
                  <a:txBody>
                    <a:bodyPr/>
                    <a:lstStyle/>
                    <a:p>
                      <a:r>
                        <a:rPr lang="en-US" dirty="0"/>
                        <a:t>No</a:t>
                      </a:r>
                    </a:p>
                  </a:txBody>
                  <a:tcPr/>
                </a:tc>
                <a:extLst>
                  <a:ext uri="{0D108BD9-81ED-4DB2-BD59-A6C34878D82A}">
                    <a16:rowId xmlns:a16="http://schemas.microsoft.com/office/drawing/2014/main" val="2502819859"/>
                  </a:ext>
                </a:extLst>
              </a:tr>
            </a:tbl>
          </a:graphicData>
        </a:graphic>
      </p:graphicFrame>
      <p:graphicFrame>
        <p:nvGraphicFramePr>
          <p:cNvPr id="5" name="Table 9">
            <a:extLst>
              <a:ext uri="{FF2B5EF4-FFF2-40B4-BE49-F238E27FC236}">
                <a16:creationId xmlns:a16="http://schemas.microsoft.com/office/drawing/2014/main" id="{3CBFBB7A-91BF-2C19-47CC-57B76D82194E}"/>
              </a:ext>
            </a:extLst>
          </p:cNvPr>
          <p:cNvGraphicFramePr>
            <a:graphicFrameLocks noGrp="1"/>
          </p:cNvGraphicFramePr>
          <p:nvPr/>
        </p:nvGraphicFramePr>
        <p:xfrm>
          <a:off x="7040481" y="2019744"/>
          <a:ext cx="3697444" cy="2595880"/>
        </p:xfrm>
        <a:graphic>
          <a:graphicData uri="http://schemas.openxmlformats.org/drawingml/2006/table">
            <a:tbl>
              <a:tblPr firstRow="1" bandRow="1">
                <a:tableStyleId>{5C22544A-7EE6-4342-B048-85BDC9FD1C3A}</a:tableStyleId>
              </a:tblPr>
              <a:tblGrid>
                <a:gridCol w="886143">
                  <a:extLst>
                    <a:ext uri="{9D8B030D-6E8A-4147-A177-3AD203B41FA5}">
                      <a16:colId xmlns:a16="http://schemas.microsoft.com/office/drawing/2014/main" val="2785422533"/>
                    </a:ext>
                  </a:extLst>
                </a:gridCol>
                <a:gridCol w="593154">
                  <a:extLst>
                    <a:ext uri="{9D8B030D-6E8A-4147-A177-3AD203B41FA5}">
                      <a16:colId xmlns:a16="http://schemas.microsoft.com/office/drawing/2014/main" val="2302333311"/>
                    </a:ext>
                  </a:extLst>
                </a:gridCol>
                <a:gridCol w="1058257">
                  <a:extLst>
                    <a:ext uri="{9D8B030D-6E8A-4147-A177-3AD203B41FA5}">
                      <a16:colId xmlns:a16="http://schemas.microsoft.com/office/drawing/2014/main" val="969931753"/>
                    </a:ext>
                  </a:extLst>
                </a:gridCol>
                <a:gridCol w="1159890">
                  <a:extLst>
                    <a:ext uri="{9D8B030D-6E8A-4147-A177-3AD203B41FA5}">
                      <a16:colId xmlns:a16="http://schemas.microsoft.com/office/drawing/2014/main" val="1489959955"/>
                    </a:ext>
                  </a:extLst>
                </a:gridCol>
              </a:tblGrid>
              <a:tr h="370840">
                <a:tc>
                  <a:txBody>
                    <a:bodyPr/>
                    <a:lstStyle/>
                    <a:p>
                      <a:r>
                        <a:rPr lang="en-US" dirty="0"/>
                        <a:t>Name</a:t>
                      </a:r>
                    </a:p>
                  </a:txBody>
                  <a:tcPr/>
                </a:tc>
                <a:tc>
                  <a:txBody>
                    <a:bodyPr/>
                    <a:lstStyle/>
                    <a:p>
                      <a:r>
                        <a:rPr lang="en-US" dirty="0"/>
                        <a:t>Age</a:t>
                      </a:r>
                    </a:p>
                  </a:txBody>
                  <a:tcPr/>
                </a:tc>
                <a:tc>
                  <a:txBody>
                    <a:bodyPr/>
                    <a:lstStyle/>
                    <a:p>
                      <a:r>
                        <a:rPr lang="en-US" dirty="0"/>
                        <a:t>Gender</a:t>
                      </a:r>
                    </a:p>
                  </a:txBody>
                  <a:tcPr/>
                </a:tc>
                <a:tc>
                  <a:txBody>
                    <a:bodyPr/>
                    <a:lstStyle/>
                    <a:p>
                      <a:r>
                        <a:rPr lang="en-US" dirty="0"/>
                        <a:t>Employer</a:t>
                      </a:r>
                    </a:p>
                  </a:txBody>
                  <a:tcPr/>
                </a:tc>
                <a:extLst>
                  <a:ext uri="{0D108BD9-81ED-4DB2-BD59-A6C34878D82A}">
                    <a16:rowId xmlns:a16="http://schemas.microsoft.com/office/drawing/2014/main" val="1070904955"/>
                  </a:ext>
                </a:extLst>
              </a:tr>
              <a:tr h="370840">
                <a:tc>
                  <a:txBody>
                    <a:bodyPr/>
                    <a:lstStyle/>
                    <a:p>
                      <a:r>
                        <a:rPr lang="en-US" dirty="0"/>
                        <a:t>Alice</a:t>
                      </a:r>
                    </a:p>
                  </a:txBody>
                  <a:tcPr/>
                </a:tc>
                <a:tc>
                  <a:txBody>
                    <a:bodyPr/>
                    <a:lstStyle/>
                    <a:p>
                      <a:r>
                        <a:rPr lang="en-US" dirty="0"/>
                        <a:t>56</a:t>
                      </a:r>
                    </a:p>
                  </a:txBody>
                  <a:tcPr/>
                </a:tc>
                <a:tc>
                  <a:txBody>
                    <a:bodyPr/>
                    <a:lstStyle/>
                    <a:p>
                      <a:r>
                        <a:rPr lang="en-US" dirty="0"/>
                        <a:t>Female</a:t>
                      </a:r>
                    </a:p>
                  </a:txBody>
                  <a:tcPr/>
                </a:tc>
                <a:tc>
                  <a:txBody>
                    <a:bodyPr/>
                    <a:lstStyle/>
                    <a:p>
                      <a:r>
                        <a:rPr lang="en-US" dirty="0"/>
                        <a:t>Apple</a:t>
                      </a:r>
                    </a:p>
                  </a:txBody>
                  <a:tcPr/>
                </a:tc>
                <a:extLst>
                  <a:ext uri="{0D108BD9-81ED-4DB2-BD59-A6C34878D82A}">
                    <a16:rowId xmlns:a16="http://schemas.microsoft.com/office/drawing/2014/main" val="498760556"/>
                  </a:ext>
                </a:extLst>
              </a:tr>
              <a:tr h="370840">
                <a:tc>
                  <a:txBody>
                    <a:bodyPr/>
                    <a:lstStyle/>
                    <a:p>
                      <a:r>
                        <a:rPr lang="en-US" dirty="0"/>
                        <a:t>Bob</a:t>
                      </a:r>
                    </a:p>
                  </a:txBody>
                  <a:tcPr/>
                </a:tc>
                <a:tc>
                  <a:txBody>
                    <a:bodyPr/>
                    <a:lstStyle/>
                    <a:p>
                      <a:r>
                        <a:rPr lang="en-US" dirty="0"/>
                        <a:t>32</a:t>
                      </a:r>
                    </a:p>
                  </a:txBody>
                  <a:tcPr/>
                </a:tc>
                <a:tc>
                  <a:txBody>
                    <a:bodyPr/>
                    <a:lstStyle/>
                    <a:p>
                      <a:r>
                        <a:rPr lang="en-US" dirty="0"/>
                        <a:t>Male</a:t>
                      </a:r>
                    </a:p>
                  </a:txBody>
                  <a:tcPr/>
                </a:tc>
                <a:tc>
                  <a:txBody>
                    <a:bodyPr/>
                    <a:lstStyle/>
                    <a:p>
                      <a:r>
                        <a:rPr lang="en-US" dirty="0"/>
                        <a:t>Microsoft</a:t>
                      </a:r>
                    </a:p>
                  </a:txBody>
                  <a:tcPr/>
                </a:tc>
                <a:extLst>
                  <a:ext uri="{0D108BD9-81ED-4DB2-BD59-A6C34878D82A}">
                    <a16:rowId xmlns:a16="http://schemas.microsoft.com/office/drawing/2014/main" val="3748179532"/>
                  </a:ext>
                </a:extLst>
              </a:tr>
              <a:tr h="370840">
                <a:tc>
                  <a:txBody>
                    <a:bodyPr/>
                    <a:lstStyle/>
                    <a:p>
                      <a:r>
                        <a:rPr lang="en-US" dirty="0"/>
                        <a:t>Carol</a:t>
                      </a:r>
                    </a:p>
                  </a:txBody>
                  <a:tcPr/>
                </a:tc>
                <a:tc>
                  <a:txBody>
                    <a:bodyPr/>
                    <a:lstStyle/>
                    <a:p>
                      <a:r>
                        <a:rPr lang="en-US" dirty="0"/>
                        <a:t>71</a:t>
                      </a:r>
                    </a:p>
                  </a:txBody>
                  <a:tcPr/>
                </a:tc>
                <a:tc>
                  <a:txBody>
                    <a:bodyPr/>
                    <a:lstStyle/>
                    <a:p>
                      <a:r>
                        <a:rPr lang="en-US" dirty="0"/>
                        <a:t>Female</a:t>
                      </a:r>
                    </a:p>
                  </a:txBody>
                  <a:tcPr/>
                </a:tc>
                <a:tc>
                  <a:txBody>
                    <a:bodyPr/>
                    <a:lstStyle/>
                    <a:p>
                      <a:r>
                        <a:rPr lang="en-US" dirty="0"/>
                        <a:t>Amazon</a:t>
                      </a:r>
                    </a:p>
                  </a:txBody>
                  <a:tcPr/>
                </a:tc>
                <a:extLst>
                  <a:ext uri="{0D108BD9-81ED-4DB2-BD59-A6C34878D82A}">
                    <a16:rowId xmlns:a16="http://schemas.microsoft.com/office/drawing/2014/main" val="2145592699"/>
                  </a:ext>
                </a:extLst>
              </a:tr>
              <a:tr h="370840">
                <a:tc>
                  <a:txBody>
                    <a:bodyPr/>
                    <a:lstStyle/>
                    <a:p>
                      <a:r>
                        <a:rPr lang="en-US" dirty="0"/>
                        <a:t>Dale</a:t>
                      </a:r>
                    </a:p>
                  </a:txBody>
                  <a:tcPr/>
                </a:tc>
                <a:tc>
                  <a:txBody>
                    <a:bodyPr/>
                    <a:lstStyle/>
                    <a:p>
                      <a:r>
                        <a:rPr lang="en-US" dirty="0"/>
                        <a:t>44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Male</a:t>
                      </a:r>
                    </a:p>
                  </a:txBody>
                  <a:tcPr/>
                </a:tc>
                <a:tc>
                  <a:txBody>
                    <a:bodyPr/>
                    <a:lstStyle/>
                    <a:p>
                      <a:r>
                        <a:rPr lang="en-US" dirty="0" err="1"/>
                        <a:t>Petsmart</a:t>
                      </a:r>
                      <a:endParaRPr lang="en-US" dirty="0"/>
                    </a:p>
                  </a:txBody>
                  <a:tcPr/>
                </a:tc>
                <a:extLst>
                  <a:ext uri="{0D108BD9-81ED-4DB2-BD59-A6C34878D82A}">
                    <a16:rowId xmlns:a16="http://schemas.microsoft.com/office/drawing/2014/main" val="925952716"/>
                  </a:ext>
                </a:extLst>
              </a:tr>
              <a:tr h="370840">
                <a:tc>
                  <a:txBody>
                    <a:bodyPr/>
                    <a:lstStyle/>
                    <a:p>
                      <a:r>
                        <a:rPr lang="en-US" dirty="0"/>
                        <a:t>Erin</a:t>
                      </a:r>
                    </a:p>
                  </a:txBody>
                  <a:tcPr/>
                </a:tc>
                <a:tc>
                  <a:txBody>
                    <a:bodyPr/>
                    <a:lstStyle/>
                    <a:p>
                      <a:r>
                        <a:rPr lang="en-US" dirty="0"/>
                        <a:t>25</a:t>
                      </a:r>
                    </a:p>
                  </a:txBody>
                  <a:tcPr/>
                </a:tc>
                <a:tc>
                  <a:txBody>
                    <a:bodyPr/>
                    <a:lstStyle/>
                    <a:p>
                      <a:r>
                        <a:rPr lang="en-US" dirty="0"/>
                        <a:t>Female</a:t>
                      </a:r>
                    </a:p>
                  </a:txBody>
                  <a:tcPr/>
                </a:tc>
                <a:tc>
                  <a:txBody>
                    <a:bodyPr/>
                    <a:lstStyle/>
                    <a:p>
                      <a:r>
                        <a:rPr lang="en-US" dirty="0"/>
                        <a:t>Netflix</a:t>
                      </a:r>
                    </a:p>
                  </a:txBody>
                  <a:tcPr/>
                </a:tc>
                <a:extLst>
                  <a:ext uri="{0D108BD9-81ED-4DB2-BD59-A6C34878D82A}">
                    <a16:rowId xmlns:a16="http://schemas.microsoft.com/office/drawing/2014/main" val="1850741658"/>
                  </a:ext>
                </a:extLst>
              </a:tr>
              <a:tr h="370840">
                <a:tc>
                  <a:txBody>
                    <a:bodyPr/>
                    <a:lstStyle/>
                    <a:p>
                      <a:r>
                        <a:rPr lang="en-US" dirty="0"/>
                        <a:t>Fred</a:t>
                      </a:r>
                    </a:p>
                  </a:txBody>
                  <a:tcPr/>
                </a:tc>
                <a:tc>
                  <a:txBody>
                    <a:bodyPr/>
                    <a:lstStyle/>
                    <a:p>
                      <a:r>
                        <a:rPr lang="en-US" dirty="0"/>
                        <a:t>61</a:t>
                      </a:r>
                    </a:p>
                  </a:txBody>
                  <a:tcPr/>
                </a:tc>
                <a:tc>
                  <a:txBody>
                    <a:bodyPr/>
                    <a:lstStyle/>
                    <a:p>
                      <a:r>
                        <a:rPr lang="en-US" dirty="0"/>
                        <a:t>Male</a:t>
                      </a:r>
                    </a:p>
                  </a:txBody>
                  <a:tcPr/>
                </a:tc>
                <a:tc>
                  <a:txBody>
                    <a:bodyPr/>
                    <a:lstStyle/>
                    <a:p>
                      <a:r>
                        <a:rPr lang="en-US" dirty="0"/>
                        <a:t>Google</a:t>
                      </a:r>
                    </a:p>
                  </a:txBody>
                  <a:tcPr/>
                </a:tc>
                <a:extLst>
                  <a:ext uri="{0D108BD9-81ED-4DB2-BD59-A6C34878D82A}">
                    <a16:rowId xmlns:a16="http://schemas.microsoft.com/office/drawing/2014/main" val="2502819859"/>
                  </a:ext>
                </a:extLst>
              </a:tr>
            </a:tbl>
          </a:graphicData>
        </a:graphic>
      </p:graphicFrame>
    </p:spTree>
    <p:extLst>
      <p:ext uri="{BB962C8B-B14F-4D97-AF65-F5344CB8AC3E}">
        <p14:creationId xmlns:p14="http://schemas.microsoft.com/office/powerpoint/2010/main" val="287961223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419AC-DCE6-4371-8DE2-D617E99D653D}"/>
              </a:ext>
            </a:extLst>
          </p:cNvPr>
          <p:cNvSpPr>
            <a:spLocks noGrp="1"/>
          </p:cNvSpPr>
          <p:nvPr>
            <p:ph type="title"/>
          </p:nvPr>
        </p:nvSpPr>
        <p:spPr/>
        <p:txBody>
          <a:bodyPr/>
          <a:lstStyle/>
          <a:p>
            <a:r>
              <a:rPr lang="en-US" dirty="0">
                <a:solidFill>
                  <a:srgbClr val="0070C0"/>
                </a:solidFill>
              </a:rPr>
              <a:t>Reconstruction Attack</a:t>
            </a:r>
            <a:endParaRPr lang="en-US" dirty="0">
              <a:solidFill>
                <a:srgbClr val="C00000"/>
              </a:solidFill>
            </a:endParaRPr>
          </a:p>
        </p:txBody>
      </p:sp>
      <p:graphicFrame>
        <p:nvGraphicFramePr>
          <p:cNvPr id="9" name="Table 9">
            <a:extLst>
              <a:ext uri="{FF2B5EF4-FFF2-40B4-BE49-F238E27FC236}">
                <a16:creationId xmlns:a16="http://schemas.microsoft.com/office/drawing/2014/main" id="{B198B0E2-CBC6-C01F-7384-E129C7BC245B}"/>
              </a:ext>
            </a:extLst>
          </p:cNvPr>
          <p:cNvGraphicFramePr>
            <a:graphicFrameLocks noGrp="1"/>
          </p:cNvGraphicFramePr>
          <p:nvPr/>
        </p:nvGraphicFramePr>
        <p:xfrm>
          <a:off x="3241757" y="2131060"/>
          <a:ext cx="5708486" cy="2595880"/>
        </p:xfrm>
        <a:graphic>
          <a:graphicData uri="http://schemas.openxmlformats.org/drawingml/2006/table">
            <a:tbl>
              <a:tblPr firstRow="1" bandRow="1">
                <a:tableStyleId>{5C22544A-7EE6-4342-B048-85BDC9FD1C3A}</a:tableStyleId>
              </a:tblPr>
              <a:tblGrid>
                <a:gridCol w="886143">
                  <a:extLst>
                    <a:ext uri="{9D8B030D-6E8A-4147-A177-3AD203B41FA5}">
                      <a16:colId xmlns:a16="http://schemas.microsoft.com/office/drawing/2014/main" val="2785422533"/>
                    </a:ext>
                  </a:extLst>
                </a:gridCol>
                <a:gridCol w="593154">
                  <a:extLst>
                    <a:ext uri="{9D8B030D-6E8A-4147-A177-3AD203B41FA5}">
                      <a16:colId xmlns:a16="http://schemas.microsoft.com/office/drawing/2014/main" val="2302333311"/>
                    </a:ext>
                  </a:extLst>
                </a:gridCol>
                <a:gridCol w="1054418">
                  <a:extLst>
                    <a:ext uri="{9D8B030D-6E8A-4147-A177-3AD203B41FA5}">
                      <a16:colId xmlns:a16="http://schemas.microsoft.com/office/drawing/2014/main" val="1319744790"/>
                    </a:ext>
                  </a:extLst>
                </a:gridCol>
                <a:gridCol w="1058257">
                  <a:extLst>
                    <a:ext uri="{9D8B030D-6E8A-4147-A177-3AD203B41FA5}">
                      <a16:colId xmlns:a16="http://schemas.microsoft.com/office/drawing/2014/main" val="969931753"/>
                    </a:ext>
                  </a:extLst>
                </a:gridCol>
                <a:gridCol w="1159890">
                  <a:extLst>
                    <a:ext uri="{9D8B030D-6E8A-4147-A177-3AD203B41FA5}">
                      <a16:colId xmlns:a16="http://schemas.microsoft.com/office/drawing/2014/main" val="1489959955"/>
                    </a:ext>
                  </a:extLst>
                </a:gridCol>
                <a:gridCol w="956624">
                  <a:extLst>
                    <a:ext uri="{9D8B030D-6E8A-4147-A177-3AD203B41FA5}">
                      <a16:colId xmlns:a16="http://schemas.microsoft.com/office/drawing/2014/main" val="2536485155"/>
                    </a:ext>
                  </a:extLst>
                </a:gridCol>
              </a:tblGrid>
              <a:tr h="370840">
                <a:tc>
                  <a:txBody>
                    <a:bodyPr/>
                    <a:lstStyle/>
                    <a:p>
                      <a:r>
                        <a:rPr lang="en-US" dirty="0"/>
                        <a:t>Name</a:t>
                      </a:r>
                    </a:p>
                  </a:txBody>
                  <a:tcPr/>
                </a:tc>
                <a:tc>
                  <a:txBody>
                    <a:bodyPr/>
                    <a:lstStyle/>
                    <a:p>
                      <a:r>
                        <a:rPr lang="en-US" dirty="0"/>
                        <a:t>Age</a:t>
                      </a:r>
                    </a:p>
                  </a:txBody>
                  <a:tcPr/>
                </a:tc>
                <a:tc>
                  <a:txBody>
                    <a:bodyPr/>
                    <a:lstStyle/>
                    <a:p>
                      <a:r>
                        <a:rPr lang="en-US" dirty="0"/>
                        <a:t>Zip Code</a:t>
                      </a:r>
                    </a:p>
                  </a:txBody>
                  <a:tcPr/>
                </a:tc>
                <a:tc>
                  <a:txBody>
                    <a:bodyPr/>
                    <a:lstStyle/>
                    <a:p>
                      <a:r>
                        <a:rPr lang="en-US" dirty="0"/>
                        <a:t>Gender</a:t>
                      </a:r>
                    </a:p>
                  </a:txBody>
                  <a:tcPr/>
                </a:tc>
                <a:tc>
                  <a:txBody>
                    <a:bodyPr/>
                    <a:lstStyle/>
                    <a:p>
                      <a:r>
                        <a:rPr lang="en-US" dirty="0"/>
                        <a:t>Employer</a:t>
                      </a:r>
                    </a:p>
                  </a:txBody>
                  <a:tcPr/>
                </a:tc>
                <a:tc>
                  <a:txBody>
                    <a:bodyPr/>
                    <a:lstStyle/>
                    <a:p>
                      <a:r>
                        <a:rPr lang="en-US" dirty="0"/>
                        <a:t>Has Pet</a:t>
                      </a:r>
                    </a:p>
                  </a:txBody>
                  <a:tcPr/>
                </a:tc>
                <a:extLst>
                  <a:ext uri="{0D108BD9-81ED-4DB2-BD59-A6C34878D82A}">
                    <a16:rowId xmlns:a16="http://schemas.microsoft.com/office/drawing/2014/main" val="1070904955"/>
                  </a:ext>
                </a:extLst>
              </a:tr>
              <a:tr h="370840">
                <a:tc>
                  <a:txBody>
                    <a:bodyPr/>
                    <a:lstStyle/>
                    <a:p>
                      <a:r>
                        <a:rPr lang="en-US" dirty="0"/>
                        <a:t>Alice</a:t>
                      </a:r>
                    </a:p>
                  </a:txBody>
                  <a:tcPr/>
                </a:tc>
                <a:tc>
                  <a:txBody>
                    <a:bodyPr/>
                    <a:lstStyle/>
                    <a:p>
                      <a:r>
                        <a:rPr lang="en-US" dirty="0"/>
                        <a:t>56</a:t>
                      </a:r>
                    </a:p>
                  </a:txBody>
                  <a:tcPr/>
                </a:tc>
                <a:tc>
                  <a:txBody>
                    <a:bodyPr/>
                    <a:lstStyle/>
                    <a:p>
                      <a:r>
                        <a:rPr lang="en-US" dirty="0"/>
                        <a:t>77005</a:t>
                      </a:r>
                    </a:p>
                  </a:txBody>
                  <a:tcPr/>
                </a:tc>
                <a:tc>
                  <a:txBody>
                    <a:bodyPr/>
                    <a:lstStyle/>
                    <a:p>
                      <a:r>
                        <a:rPr lang="en-US" dirty="0"/>
                        <a:t>Female</a:t>
                      </a:r>
                    </a:p>
                  </a:txBody>
                  <a:tcPr/>
                </a:tc>
                <a:tc>
                  <a:txBody>
                    <a:bodyPr/>
                    <a:lstStyle/>
                    <a:p>
                      <a:r>
                        <a:rPr lang="en-US" dirty="0"/>
                        <a:t>Apple</a:t>
                      </a:r>
                    </a:p>
                  </a:txBody>
                  <a:tcPr/>
                </a:tc>
                <a:tc>
                  <a:txBody>
                    <a:bodyPr/>
                    <a:lstStyle/>
                    <a:p>
                      <a:r>
                        <a:rPr lang="en-US" dirty="0"/>
                        <a:t>Yes</a:t>
                      </a:r>
                    </a:p>
                  </a:txBody>
                  <a:tcPr/>
                </a:tc>
                <a:extLst>
                  <a:ext uri="{0D108BD9-81ED-4DB2-BD59-A6C34878D82A}">
                    <a16:rowId xmlns:a16="http://schemas.microsoft.com/office/drawing/2014/main" val="498760556"/>
                  </a:ext>
                </a:extLst>
              </a:tr>
              <a:tr h="370840">
                <a:tc>
                  <a:txBody>
                    <a:bodyPr/>
                    <a:lstStyle/>
                    <a:p>
                      <a:r>
                        <a:rPr lang="en-US" dirty="0"/>
                        <a:t>Bob</a:t>
                      </a:r>
                    </a:p>
                  </a:txBody>
                  <a:tcPr/>
                </a:tc>
                <a:tc>
                  <a:txBody>
                    <a:bodyPr/>
                    <a:lstStyle/>
                    <a:p>
                      <a:r>
                        <a:rPr lang="en-US" dirty="0"/>
                        <a:t>32</a:t>
                      </a:r>
                    </a:p>
                  </a:txBody>
                  <a:tcPr/>
                </a:tc>
                <a:tc>
                  <a:txBody>
                    <a:bodyPr/>
                    <a:lstStyle/>
                    <a:p>
                      <a:r>
                        <a:rPr lang="en-US" dirty="0"/>
                        <a:t>77005</a:t>
                      </a:r>
                    </a:p>
                  </a:txBody>
                  <a:tcPr/>
                </a:tc>
                <a:tc>
                  <a:txBody>
                    <a:bodyPr/>
                    <a:lstStyle/>
                    <a:p>
                      <a:r>
                        <a:rPr lang="en-US" dirty="0"/>
                        <a:t>Male</a:t>
                      </a:r>
                    </a:p>
                  </a:txBody>
                  <a:tcPr/>
                </a:tc>
                <a:tc>
                  <a:txBody>
                    <a:bodyPr/>
                    <a:lstStyle/>
                    <a:p>
                      <a:r>
                        <a:rPr lang="en-US" dirty="0"/>
                        <a:t>Microsoft</a:t>
                      </a:r>
                    </a:p>
                  </a:txBody>
                  <a:tcPr/>
                </a:tc>
                <a:tc>
                  <a:txBody>
                    <a:bodyPr/>
                    <a:lstStyle/>
                    <a:p>
                      <a:r>
                        <a:rPr lang="en-US" dirty="0"/>
                        <a:t>No</a:t>
                      </a:r>
                    </a:p>
                  </a:txBody>
                  <a:tcPr/>
                </a:tc>
                <a:extLst>
                  <a:ext uri="{0D108BD9-81ED-4DB2-BD59-A6C34878D82A}">
                    <a16:rowId xmlns:a16="http://schemas.microsoft.com/office/drawing/2014/main" val="3748179532"/>
                  </a:ext>
                </a:extLst>
              </a:tr>
              <a:tr h="370840">
                <a:tc>
                  <a:txBody>
                    <a:bodyPr/>
                    <a:lstStyle/>
                    <a:p>
                      <a:r>
                        <a:rPr lang="en-US" dirty="0"/>
                        <a:t>Carol</a:t>
                      </a:r>
                    </a:p>
                  </a:txBody>
                  <a:tcPr/>
                </a:tc>
                <a:tc>
                  <a:txBody>
                    <a:bodyPr/>
                    <a:lstStyle/>
                    <a:p>
                      <a:r>
                        <a:rPr lang="en-US" dirty="0"/>
                        <a:t>71</a:t>
                      </a:r>
                    </a:p>
                  </a:txBody>
                  <a:tcPr/>
                </a:tc>
                <a:tc>
                  <a:txBody>
                    <a:bodyPr/>
                    <a:lstStyle/>
                    <a:p>
                      <a:r>
                        <a:rPr lang="en-US" dirty="0"/>
                        <a:t>77005</a:t>
                      </a:r>
                    </a:p>
                  </a:txBody>
                  <a:tcPr/>
                </a:tc>
                <a:tc>
                  <a:txBody>
                    <a:bodyPr/>
                    <a:lstStyle/>
                    <a:p>
                      <a:r>
                        <a:rPr lang="en-US" dirty="0"/>
                        <a:t>Female</a:t>
                      </a:r>
                    </a:p>
                  </a:txBody>
                  <a:tcPr/>
                </a:tc>
                <a:tc>
                  <a:txBody>
                    <a:bodyPr/>
                    <a:lstStyle/>
                    <a:p>
                      <a:r>
                        <a:rPr lang="en-US" dirty="0"/>
                        <a:t>Amazon</a:t>
                      </a:r>
                    </a:p>
                  </a:txBody>
                  <a:tcPr/>
                </a:tc>
                <a:tc>
                  <a:txBody>
                    <a:bodyPr/>
                    <a:lstStyle/>
                    <a:p>
                      <a:r>
                        <a:rPr lang="en-US" dirty="0"/>
                        <a:t>Yes</a:t>
                      </a:r>
                    </a:p>
                  </a:txBody>
                  <a:tcPr/>
                </a:tc>
                <a:extLst>
                  <a:ext uri="{0D108BD9-81ED-4DB2-BD59-A6C34878D82A}">
                    <a16:rowId xmlns:a16="http://schemas.microsoft.com/office/drawing/2014/main" val="2145592699"/>
                  </a:ext>
                </a:extLst>
              </a:tr>
              <a:tr h="370840">
                <a:tc>
                  <a:txBody>
                    <a:bodyPr/>
                    <a:lstStyle/>
                    <a:p>
                      <a:r>
                        <a:rPr lang="en-US" dirty="0"/>
                        <a:t>Dale</a:t>
                      </a:r>
                    </a:p>
                  </a:txBody>
                  <a:tcPr/>
                </a:tc>
                <a:tc>
                  <a:txBody>
                    <a:bodyPr/>
                    <a:lstStyle/>
                    <a:p>
                      <a:r>
                        <a:rPr lang="en-US" dirty="0"/>
                        <a:t>44</a:t>
                      </a:r>
                    </a:p>
                  </a:txBody>
                  <a:tcPr/>
                </a:tc>
                <a:tc>
                  <a:txBody>
                    <a:bodyPr/>
                    <a:lstStyle/>
                    <a:p>
                      <a:r>
                        <a:rPr lang="en-US" dirty="0"/>
                        <a:t>77005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Male</a:t>
                      </a:r>
                    </a:p>
                  </a:txBody>
                  <a:tcPr/>
                </a:tc>
                <a:tc>
                  <a:txBody>
                    <a:bodyPr/>
                    <a:lstStyle/>
                    <a:p>
                      <a:r>
                        <a:rPr lang="en-US" dirty="0" err="1"/>
                        <a:t>Petsmart</a:t>
                      </a:r>
                      <a:endParaRPr lang="en-US" dirty="0"/>
                    </a:p>
                  </a:txBody>
                  <a:tcPr/>
                </a:tc>
                <a:tc>
                  <a:txBody>
                    <a:bodyPr/>
                    <a:lstStyle/>
                    <a:p>
                      <a:r>
                        <a:rPr lang="en-US" dirty="0"/>
                        <a:t>Yes</a:t>
                      </a:r>
                    </a:p>
                  </a:txBody>
                  <a:tcPr/>
                </a:tc>
                <a:extLst>
                  <a:ext uri="{0D108BD9-81ED-4DB2-BD59-A6C34878D82A}">
                    <a16:rowId xmlns:a16="http://schemas.microsoft.com/office/drawing/2014/main" val="925952716"/>
                  </a:ext>
                </a:extLst>
              </a:tr>
              <a:tr h="370840">
                <a:tc>
                  <a:txBody>
                    <a:bodyPr/>
                    <a:lstStyle/>
                    <a:p>
                      <a:r>
                        <a:rPr lang="en-US" dirty="0"/>
                        <a:t>Erin</a:t>
                      </a:r>
                    </a:p>
                  </a:txBody>
                  <a:tcPr/>
                </a:tc>
                <a:tc>
                  <a:txBody>
                    <a:bodyPr/>
                    <a:lstStyle/>
                    <a:p>
                      <a:r>
                        <a:rPr lang="en-US" dirty="0"/>
                        <a:t>25</a:t>
                      </a:r>
                    </a:p>
                  </a:txBody>
                  <a:tcPr/>
                </a:tc>
                <a:tc>
                  <a:txBody>
                    <a:bodyPr/>
                    <a:lstStyle/>
                    <a:p>
                      <a:r>
                        <a:rPr lang="en-US" dirty="0"/>
                        <a:t>77005</a:t>
                      </a:r>
                    </a:p>
                  </a:txBody>
                  <a:tcPr/>
                </a:tc>
                <a:tc>
                  <a:txBody>
                    <a:bodyPr/>
                    <a:lstStyle/>
                    <a:p>
                      <a:r>
                        <a:rPr lang="en-US" dirty="0"/>
                        <a:t>Female</a:t>
                      </a:r>
                    </a:p>
                  </a:txBody>
                  <a:tcPr/>
                </a:tc>
                <a:tc>
                  <a:txBody>
                    <a:bodyPr/>
                    <a:lstStyle/>
                    <a:p>
                      <a:r>
                        <a:rPr lang="en-US" dirty="0"/>
                        <a:t>Netflix</a:t>
                      </a:r>
                    </a:p>
                  </a:txBody>
                  <a:tcPr/>
                </a:tc>
                <a:tc>
                  <a:txBody>
                    <a:bodyPr/>
                    <a:lstStyle/>
                    <a:p>
                      <a:r>
                        <a:rPr lang="en-US" dirty="0"/>
                        <a:t>No</a:t>
                      </a:r>
                    </a:p>
                  </a:txBody>
                  <a:tcPr/>
                </a:tc>
                <a:extLst>
                  <a:ext uri="{0D108BD9-81ED-4DB2-BD59-A6C34878D82A}">
                    <a16:rowId xmlns:a16="http://schemas.microsoft.com/office/drawing/2014/main" val="1850741658"/>
                  </a:ext>
                </a:extLst>
              </a:tr>
              <a:tr h="370840">
                <a:tc>
                  <a:txBody>
                    <a:bodyPr/>
                    <a:lstStyle/>
                    <a:p>
                      <a:r>
                        <a:rPr lang="en-US" dirty="0"/>
                        <a:t>Fred</a:t>
                      </a:r>
                    </a:p>
                  </a:txBody>
                  <a:tcPr/>
                </a:tc>
                <a:tc>
                  <a:txBody>
                    <a:bodyPr/>
                    <a:lstStyle/>
                    <a:p>
                      <a:r>
                        <a:rPr lang="en-US" dirty="0"/>
                        <a:t>61</a:t>
                      </a:r>
                    </a:p>
                  </a:txBody>
                  <a:tcPr/>
                </a:tc>
                <a:tc>
                  <a:txBody>
                    <a:bodyPr/>
                    <a:lstStyle/>
                    <a:p>
                      <a:r>
                        <a:rPr lang="en-US" dirty="0"/>
                        <a:t>77005</a:t>
                      </a:r>
                    </a:p>
                  </a:txBody>
                  <a:tcPr/>
                </a:tc>
                <a:tc>
                  <a:txBody>
                    <a:bodyPr/>
                    <a:lstStyle/>
                    <a:p>
                      <a:r>
                        <a:rPr lang="en-US" dirty="0"/>
                        <a:t>Male</a:t>
                      </a:r>
                    </a:p>
                  </a:txBody>
                  <a:tcPr/>
                </a:tc>
                <a:tc>
                  <a:txBody>
                    <a:bodyPr/>
                    <a:lstStyle/>
                    <a:p>
                      <a:r>
                        <a:rPr lang="en-US" dirty="0"/>
                        <a:t>Google</a:t>
                      </a:r>
                    </a:p>
                  </a:txBody>
                  <a:tcPr/>
                </a:tc>
                <a:tc>
                  <a:txBody>
                    <a:bodyPr/>
                    <a:lstStyle/>
                    <a:p>
                      <a:r>
                        <a:rPr lang="en-US" dirty="0"/>
                        <a:t>No</a:t>
                      </a:r>
                    </a:p>
                  </a:txBody>
                  <a:tcPr/>
                </a:tc>
                <a:extLst>
                  <a:ext uri="{0D108BD9-81ED-4DB2-BD59-A6C34878D82A}">
                    <a16:rowId xmlns:a16="http://schemas.microsoft.com/office/drawing/2014/main" val="2502819859"/>
                  </a:ext>
                </a:extLst>
              </a:tr>
            </a:tbl>
          </a:graphicData>
        </a:graphic>
      </p:graphicFrame>
    </p:spTree>
    <p:extLst>
      <p:ext uri="{BB962C8B-B14F-4D97-AF65-F5344CB8AC3E}">
        <p14:creationId xmlns:p14="http://schemas.microsoft.com/office/powerpoint/2010/main" val="76770203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39F4D1B-06A2-0566-29C9-F32D52DCF01A}"/>
              </a:ext>
            </a:extLst>
          </p:cNvPr>
          <p:cNvPicPr>
            <a:picLocks noChangeAspect="1"/>
          </p:cNvPicPr>
          <p:nvPr/>
        </p:nvPicPr>
        <p:blipFill>
          <a:blip r:embed="rId3"/>
          <a:stretch>
            <a:fillRect/>
          </a:stretch>
        </p:blipFill>
        <p:spPr>
          <a:xfrm>
            <a:off x="0" y="58637"/>
            <a:ext cx="12192000" cy="6740726"/>
          </a:xfrm>
          <a:prstGeom prst="rect">
            <a:avLst/>
          </a:prstGeom>
        </p:spPr>
      </p:pic>
      <p:sp>
        <p:nvSpPr>
          <p:cNvPr id="2" name="Rectangle 1">
            <a:extLst>
              <a:ext uri="{FF2B5EF4-FFF2-40B4-BE49-F238E27FC236}">
                <a16:creationId xmlns:a16="http://schemas.microsoft.com/office/drawing/2014/main" id="{5FC1179E-9AE9-3998-7565-A2B45CF4D5D6}"/>
              </a:ext>
            </a:extLst>
          </p:cNvPr>
          <p:cNvSpPr/>
          <p:nvPr/>
        </p:nvSpPr>
        <p:spPr>
          <a:xfrm>
            <a:off x="1205802" y="4250452"/>
            <a:ext cx="9808866" cy="38183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2426253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419AC-DCE6-4371-8DE2-D617E99D653D}"/>
              </a:ext>
            </a:extLst>
          </p:cNvPr>
          <p:cNvSpPr>
            <a:spLocks noGrp="1"/>
          </p:cNvSpPr>
          <p:nvPr>
            <p:ph type="title"/>
          </p:nvPr>
        </p:nvSpPr>
        <p:spPr/>
        <p:txBody>
          <a:bodyPr/>
          <a:lstStyle/>
          <a:p>
            <a:r>
              <a:rPr lang="en-US" dirty="0">
                <a:solidFill>
                  <a:srgbClr val="0070C0"/>
                </a:solidFill>
              </a:rPr>
              <a:t>Differential Privacy</a:t>
            </a:r>
            <a:endParaRPr lang="en-US" dirty="0">
              <a:solidFill>
                <a:srgbClr val="C00000"/>
              </a:solidFill>
            </a:endParaRPr>
          </a:p>
        </p:txBody>
      </p:sp>
      <mc:AlternateContent xmlns:mc="http://schemas.openxmlformats.org/markup-compatibility/2006" xmlns:a14="http://schemas.microsoft.com/office/drawing/2010/main">
        <mc:Choice Requires="a14">
          <p:sp>
            <p:nvSpPr>
              <p:cNvPr id="5" name="Content Placeholder 3">
                <a:extLst>
                  <a:ext uri="{FF2B5EF4-FFF2-40B4-BE49-F238E27FC236}">
                    <a16:creationId xmlns:a16="http://schemas.microsoft.com/office/drawing/2014/main" id="{46EDD9D9-1338-4BC5-9D28-964A84C143C2}"/>
                  </a:ext>
                </a:extLst>
              </p:cNvPr>
              <p:cNvSpPr>
                <a:spLocks noGrp="1"/>
              </p:cNvSpPr>
              <p:nvPr>
                <p:ph idx="1"/>
              </p:nvPr>
            </p:nvSpPr>
            <p:spPr>
              <a:xfrm>
                <a:off x="838200" y="1825624"/>
                <a:ext cx="10242755" cy="1325563"/>
              </a:xfrm>
            </p:spPr>
            <p:txBody>
              <a:bodyPr>
                <a:normAutofit/>
              </a:bodyPr>
              <a:lstStyle/>
              <a:p>
                <a:r>
                  <a:rPr lang="en-US" dirty="0"/>
                  <a:t> </a:t>
                </a:r>
                <a:r>
                  <a:rPr lang="en-US" dirty="0">
                    <a:solidFill>
                      <a:srgbClr val="7030A0"/>
                    </a:solidFill>
                  </a:rPr>
                  <a:t>[DMNS06]</a:t>
                </a:r>
                <a:r>
                  <a:rPr lang="en-US" dirty="0"/>
                  <a:t> Given </a:t>
                </a:r>
                <a14:m>
                  <m:oMath xmlns:m="http://schemas.openxmlformats.org/officeDocument/2006/math">
                    <m:r>
                      <a:rPr lang="en-US" b="0" i="1" smtClean="0">
                        <a:solidFill>
                          <a:srgbClr val="C00000"/>
                        </a:solidFill>
                        <a:latin typeface="Cambria Math" panose="02040503050406030204" pitchFamily="18" charset="0"/>
                      </a:rPr>
                      <m:t>𝜀</m:t>
                    </m:r>
                    <m:r>
                      <a:rPr lang="en-US" b="0" i="1" smtClean="0">
                        <a:solidFill>
                          <a:srgbClr val="C00000"/>
                        </a:solidFill>
                        <a:latin typeface="Cambria Math" panose="02040503050406030204" pitchFamily="18" charset="0"/>
                      </a:rPr>
                      <m:t>&gt;0 </m:t>
                    </m:r>
                  </m:oMath>
                </a14:m>
                <a:r>
                  <a:rPr lang="en-US" dirty="0"/>
                  <a:t>and </a:t>
                </a:r>
                <a14:m>
                  <m:oMath xmlns:m="http://schemas.openxmlformats.org/officeDocument/2006/math">
                    <m:r>
                      <a:rPr lang="en-US" b="0" i="1" smtClean="0">
                        <a:solidFill>
                          <a:srgbClr val="C00000"/>
                        </a:solidFill>
                        <a:latin typeface="Cambria Math" panose="02040503050406030204" pitchFamily="18" charset="0"/>
                      </a:rPr>
                      <m:t>𝛿</m:t>
                    </m:r>
                    <m:r>
                      <a:rPr lang="en-US" b="0" i="1" smtClean="0">
                        <a:solidFill>
                          <a:srgbClr val="C00000"/>
                        </a:solidFill>
                        <a:latin typeface="Cambria Math" panose="02040503050406030204" pitchFamily="18" charset="0"/>
                      </a:rPr>
                      <m:t>∈</m:t>
                    </m:r>
                    <m:d>
                      <m:dPr>
                        <m:ctrlPr>
                          <a:rPr lang="en-US" b="0" i="1" smtClean="0">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0,1</m:t>
                        </m:r>
                      </m:e>
                    </m:d>
                  </m:oMath>
                </a14:m>
                <a:r>
                  <a:rPr lang="en-US" dirty="0"/>
                  <a:t>, a randomized algorithm </a:t>
                </a:r>
                <a14:m>
                  <m:oMath xmlns:m="http://schemas.openxmlformats.org/officeDocument/2006/math">
                    <m:r>
                      <a:rPr lang="en-US" b="0" i="1" smtClean="0">
                        <a:solidFill>
                          <a:srgbClr val="C00000"/>
                        </a:solidFill>
                        <a:latin typeface="Cambria Math" panose="02040503050406030204" pitchFamily="18" charset="0"/>
                      </a:rPr>
                      <m:t>𝐴</m:t>
                    </m:r>
                    <m:r>
                      <a:rPr lang="en-US" b="0" i="1" smtClean="0">
                        <a:solidFill>
                          <a:srgbClr val="C00000"/>
                        </a:solidFill>
                        <a:latin typeface="Cambria Math" panose="02040503050406030204" pitchFamily="18" charset="0"/>
                      </a:rPr>
                      <m:t>:</m:t>
                    </m:r>
                    <m:sSup>
                      <m:sSupPr>
                        <m:ctrlPr>
                          <a:rPr lang="en-US" b="0" i="1" smtClean="0">
                            <a:solidFill>
                              <a:srgbClr val="C00000"/>
                            </a:solidFill>
                            <a:latin typeface="Cambria Math" panose="02040503050406030204" pitchFamily="18" charset="0"/>
                          </a:rPr>
                        </m:ctrlPr>
                      </m:sSupPr>
                      <m:e>
                        <m:r>
                          <a:rPr lang="en-US" b="0" i="1" smtClean="0">
                            <a:solidFill>
                              <a:srgbClr val="C00000"/>
                            </a:solidFill>
                            <a:latin typeface="Cambria Math" panose="02040503050406030204" pitchFamily="18" charset="0"/>
                          </a:rPr>
                          <m:t>𝑈</m:t>
                        </m:r>
                      </m:e>
                      <m:sup>
                        <m:r>
                          <a:rPr lang="en-US" b="0" i="1" smtClean="0">
                            <a:solidFill>
                              <a:srgbClr val="C00000"/>
                            </a:solidFill>
                            <a:latin typeface="Cambria Math" panose="02040503050406030204" pitchFamily="18" charset="0"/>
                          </a:rPr>
                          <m:t>∗</m:t>
                        </m:r>
                      </m:sup>
                    </m:sSup>
                    <m:r>
                      <a:rPr lang="en-US" b="0"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𝑌</m:t>
                    </m:r>
                  </m:oMath>
                </a14:m>
                <a:r>
                  <a:rPr lang="en-US" dirty="0"/>
                  <a:t> is </a:t>
                </a:r>
                <a14:m>
                  <m:oMath xmlns:m="http://schemas.openxmlformats.org/officeDocument/2006/math">
                    <m:r>
                      <a:rPr lang="en-US" b="0"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𝜀</m:t>
                    </m:r>
                    <m:r>
                      <a:rPr lang="en-US" b="0"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𝛿</m:t>
                    </m:r>
                    <m:r>
                      <a:rPr lang="en-US" b="0" i="1" smtClean="0">
                        <a:solidFill>
                          <a:srgbClr val="C00000"/>
                        </a:solidFill>
                        <a:latin typeface="Cambria Math" panose="02040503050406030204" pitchFamily="18" charset="0"/>
                      </a:rPr>
                      <m:t>)</m:t>
                    </m:r>
                  </m:oMath>
                </a14:m>
                <a:r>
                  <a:rPr lang="en-US" dirty="0"/>
                  <a:t>-differentially private if, for every neighboring frequency vectors </a:t>
                </a:r>
                <a14:m>
                  <m:oMath xmlns:m="http://schemas.openxmlformats.org/officeDocument/2006/math">
                    <m:r>
                      <a:rPr lang="en-US" b="0" i="1" smtClean="0">
                        <a:solidFill>
                          <a:srgbClr val="C00000"/>
                        </a:solidFill>
                        <a:latin typeface="Cambria Math" panose="02040503050406030204" pitchFamily="18" charset="0"/>
                      </a:rPr>
                      <m:t>𝑓</m:t>
                    </m:r>
                  </m:oMath>
                </a14:m>
                <a:r>
                  <a:rPr lang="en-US" dirty="0"/>
                  <a:t> and </a:t>
                </a:r>
                <a14:m>
                  <m:oMath xmlns:m="http://schemas.openxmlformats.org/officeDocument/2006/math">
                    <m:r>
                      <a:rPr lang="en-US" b="0" i="1" smtClean="0">
                        <a:solidFill>
                          <a:srgbClr val="C00000"/>
                        </a:solidFill>
                        <a:latin typeface="Cambria Math" panose="02040503050406030204" pitchFamily="18" charset="0"/>
                      </a:rPr>
                      <m:t>𝑓</m:t>
                    </m:r>
                    <m:r>
                      <a:rPr lang="en-US" b="0" i="0" smtClean="0">
                        <a:solidFill>
                          <a:srgbClr val="C00000"/>
                        </a:solidFill>
                        <a:latin typeface="Cambria Math" panose="02040503050406030204" pitchFamily="18" charset="0"/>
                      </a:rPr>
                      <m:t>′</m:t>
                    </m:r>
                  </m:oMath>
                </a14:m>
                <a:r>
                  <a:rPr lang="en-US" dirty="0"/>
                  <a:t> and for all </a:t>
                </a:r>
                <a14:m>
                  <m:oMath xmlns:m="http://schemas.openxmlformats.org/officeDocument/2006/math">
                    <m:r>
                      <a:rPr lang="en-US" b="0" i="1" smtClean="0">
                        <a:solidFill>
                          <a:srgbClr val="C00000"/>
                        </a:solidFill>
                        <a:latin typeface="Cambria Math" panose="02040503050406030204" pitchFamily="18" charset="0"/>
                      </a:rPr>
                      <m:t>𝐸</m:t>
                    </m:r>
                    <m:r>
                      <a:rPr lang="en-US" b="0"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𝑌</m:t>
                    </m:r>
                  </m:oMath>
                </a14:m>
                <a:r>
                  <a:rPr lang="en-US" dirty="0"/>
                  <a:t>,</a:t>
                </a:r>
              </a:p>
            </p:txBody>
          </p:sp>
        </mc:Choice>
        <mc:Fallback xmlns="">
          <p:sp>
            <p:nvSpPr>
              <p:cNvPr id="5" name="Content Placeholder 3">
                <a:extLst>
                  <a:ext uri="{FF2B5EF4-FFF2-40B4-BE49-F238E27FC236}">
                    <a16:creationId xmlns:a16="http://schemas.microsoft.com/office/drawing/2014/main" id="{46EDD9D9-1338-4BC5-9D28-964A84C143C2}"/>
                  </a:ext>
                </a:extLst>
              </p:cNvPr>
              <p:cNvSpPr>
                <a:spLocks noGrp="1" noRot="1" noChangeAspect="1" noMove="1" noResize="1" noEditPoints="1" noAdjustHandles="1" noChangeArrowheads="1" noChangeShapeType="1" noTextEdit="1"/>
              </p:cNvSpPr>
              <p:nvPr>
                <p:ph idx="1"/>
              </p:nvPr>
            </p:nvSpPr>
            <p:spPr>
              <a:xfrm>
                <a:off x="838200" y="1825624"/>
                <a:ext cx="10242755" cy="1325563"/>
              </a:xfrm>
              <a:blipFill>
                <a:blip r:embed="rId4"/>
                <a:stretch>
                  <a:fillRect l="-1071" t="-7339" b="-688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5106110-DC86-2970-71E6-6FD1BE53A9F7}"/>
                  </a:ext>
                </a:extLst>
              </p:cNvPr>
              <p:cNvSpPr txBox="1"/>
              <p:nvPr/>
            </p:nvSpPr>
            <p:spPr>
              <a:xfrm>
                <a:off x="2039470" y="3414426"/>
                <a:ext cx="8113059" cy="5847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sz="3200" b="0" i="0" smtClean="0">
                          <a:solidFill>
                            <a:srgbClr val="C00000"/>
                          </a:solidFill>
                          <a:latin typeface="Cambria Math" panose="02040503050406030204" pitchFamily="18" charset="0"/>
                        </a:rPr>
                        <m:t>Pr</m:t>
                      </m:r>
                      <m:d>
                        <m:dPr>
                          <m:begChr m:val="["/>
                          <m:endChr m:val="]"/>
                          <m:ctrlPr>
                            <a:rPr lang="en-US" sz="3200" b="0" i="1" smtClean="0">
                              <a:solidFill>
                                <a:srgbClr val="C00000"/>
                              </a:solidFill>
                              <a:latin typeface="Cambria Math" panose="02040503050406030204" pitchFamily="18" charset="0"/>
                            </a:rPr>
                          </m:ctrlPr>
                        </m:dPr>
                        <m:e>
                          <m:r>
                            <a:rPr lang="en-US" sz="3200" b="0" i="1" smtClean="0">
                              <a:solidFill>
                                <a:srgbClr val="C00000"/>
                              </a:solidFill>
                              <a:latin typeface="Cambria Math" panose="02040503050406030204" pitchFamily="18" charset="0"/>
                            </a:rPr>
                            <m:t>𝐴</m:t>
                          </m:r>
                          <m:d>
                            <m:dPr>
                              <m:ctrlPr>
                                <a:rPr lang="en-US" sz="3200" b="0" i="1" smtClean="0">
                                  <a:solidFill>
                                    <a:srgbClr val="C00000"/>
                                  </a:solidFill>
                                  <a:latin typeface="Cambria Math" panose="02040503050406030204" pitchFamily="18" charset="0"/>
                                </a:rPr>
                              </m:ctrlPr>
                            </m:dPr>
                            <m:e>
                              <m:r>
                                <a:rPr lang="en-US" sz="3200" b="0" i="1" smtClean="0">
                                  <a:solidFill>
                                    <a:srgbClr val="C00000"/>
                                  </a:solidFill>
                                  <a:latin typeface="Cambria Math" panose="02040503050406030204" pitchFamily="18" charset="0"/>
                                </a:rPr>
                                <m:t>𝑓</m:t>
                              </m:r>
                            </m:e>
                          </m:d>
                          <m:r>
                            <a:rPr lang="en-US" sz="3200" b="0" i="1" smtClean="0">
                              <a:solidFill>
                                <a:srgbClr val="C00000"/>
                              </a:solidFill>
                              <a:latin typeface="Cambria Math" panose="02040503050406030204" pitchFamily="18" charset="0"/>
                            </a:rPr>
                            <m:t>∈</m:t>
                          </m:r>
                          <m:r>
                            <a:rPr lang="en-US" sz="3200" b="0" i="1" smtClean="0">
                              <a:solidFill>
                                <a:srgbClr val="C00000"/>
                              </a:solidFill>
                              <a:latin typeface="Cambria Math" panose="02040503050406030204" pitchFamily="18" charset="0"/>
                            </a:rPr>
                            <m:t>𝐸</m:t>
                          </m:r>
                        </m:e>
                      </m:d>
                      <m:r>
                        <a:rPr lang="en-US" sz="3200" b="0" i="1" smtClean="0">
                          <a:solidFill>
                            <a:srgbClr val="C00000"/>
                          </a:solidFill>
                          <a:latin typeface="Cambria Math" panose="02040503050406030204" pitchFamily="18" charset="0"/>
                        </a:rPr>
                        <m:t>≤</m:t>
                      </m:r>
                      <m:sSup>
                        <m:sSupPr>
                          <m:ctrlPr>
                            <a:rPr lang="en-US" sz="3200" b="0" i="1" smtClean="0">
                              <a:solidFill>
                                <a:srgbClr val="C00000"/>
                              </a:solidFill>
                              <a:latin typeface="Cambria Math" panose="02040503050406030204" pitchFamily="18" charset="0"/>
                            </a:rPr>
                          </m:ctrlPr>
                        </m:sSupPr>
                        <m:e>
                          <m:r>
                            <a:rPr lang="en-US" sz="3200" b="0" i="1" smtClean="0">
                              <a:solidFill>
                                <a:srgbClr val="C00000"/>
                              </a:solidFill>
                              <a:latin typeface="Cambria Math" panose="02040503050406030204" pitchFamily="18" charset="0"/>
                            </a:rPr>
                            <m:t>𝑒</m:t>
                          </m:r>
                        </m:e>
                        <m:sup>
                          <m:r>
                            <a:rPr lang="en-US" sz="3200" b="0" i="1" smtClean="0">
                              <a:solidFill>
                                <a:srgbClr val="C00000"/>
                              </a:solidFill>
                              <a:latin typeface="Cambria Math" panose="02040503050406030204" pitchFamily="18" charset="0"/>
                            </a:rPr>
                            <m:t>𝜀</m:t>
                          </m:r>
                        </m:sup>
                      </m:sSup>
                      <m:r>
                        <m:rPr>
                          <m:sty m:val="p"/>
                        </m:rPr>
                        <a:rPr lang="en-US" sz="3200" b="0" i="0" smtClean="0">
                          <a:solidFill>
                            <a:srgbClr val="C00000"/>
                          </a:solidFill>
                          <a:latin typeface="Cambria Math" panose="02040503050406030204" pitchFamily="18" charset="0"/>
                        </a:rPr>
                        <m:t>Pr</m:t>
                      </m:r>
                      <m:d>
                        <m:dPr>
                          <m:begChr m:val="["/>
                          <m:endChr m:val="]"/>
                          <m:ctrlPr>
                            <a:rPr lang="en-US" sz="3200" b="0" i="1" smtClean="0">
                              <a:solidFill>
                                <a:srgbClr val="C00000"/>
                              </a:solidFill>
                              <a:latin typeface="Cambria Math" panose="02040503050406030204" pitchFamily="18" charset="0"/>
                            </a:rPr>
                          </m:ctrlPr>
                        </m:dPr>
                        <m:e>
                          <m:r>
                            <a:rPr lang="en-US" sz="3200" b="0" i="1" smtClean="0">
                              <a:solidFill>
                                <a:srgbClr val="C00000"/>
                              </a:solidFill>
                              <a:latin typeface="Cambria Math" panose="02040503050406030204" pitchFamily="18" charset="0"/>
                            </a:rPr>
                            <m:t>𝐴</m:t>
                          </m:r>
                          <m:d>
                            <m:dPr>
                              <m:ctrlPr>
                                <a:rPr lang="en-US" sz="3200" b="0" i="1" smtClean="0">
                                  <a:solidFill>
                                    <a:srgbClr val="C00000"/>
                                  </a:solidFill>
                                  <a:latin typeface="Cambria Math" panose="02040503050406030204" pitchFamily="18" charset="0"/>
                                </a:rPr>
                              </m:ctrlPr>
                            </m:dPr>
                            <m:e>
                              <m:sSup>
                                <m:sSupPr>
                                  <m:ctrlPr>
                                    <a:rPr lang="en-US" sz="3200" b="0" i="1" smtClean="0">
                                      <a:solidFill>
                                        <a:srgbClr val="C00000"/>
                                      </a:solidFill>
                                      <a:latin typeface="Cambria Math" panose="02040503050406030204" pitchFamily="18" charset="0"/>
                                    </a:rPr>
                                  </m:ctrlPr>
                                </m:sSupPr>
                                <m:e>
                                  <m:r>
                                    <a:rPr lang="en-US" sz="3200" b="0" i="1" smtClean="0">
                                      <a:solidFill>
                                        <a:srgbClr val="C00000"/>
                                      </a:solidFill>
                                      <a:latin typeface="Cambria Math" panose="02040503050406030204" pitchFamily="18" charset="0"/>
                                    </a:rPr>
                                    <m:t>𝑓</m:t>
                                  </m:r>
                                </m:e>
                                <m:sup>
                                  <m:r>
                                    <a:rPr lang="en-US" sz="3200" b="0" i="1" smtClean="0">
                                      <a:solidFill>
                                        <a:srgbClr val="C00000"/>
                                      </a:solidFill>
                                      <a:latin typeface="Cambria Math" panose="02040503050406030204" pitchFamily="18" charset="0"/>
                                    </a:rPr>
                                    <m:t>′</m:t>
                                  </m:r>
                                </m:sup>
                              </m:sSup>
                            </m:e>
                          </m:d>
                          <m:r>
                            <a:rPr lang="en-US" sz="3200" b="0" i="1" smtClean="0">
                              <a:solidFill>
                                <a:srgbClr val="C00000"/>
                              </a:solidFill>
                              <a:latin typeface="Cambria Math" panose="02040503050406030204" pitchFamily="18" charset="0"/>
                            </a:rPr>
                            <m:t>∈</m:t>
                          </m:r>
                          <m:r>
                            <a:rPr lang="en-US" sz="3200" b="0" i="1" smtClean="0">
                              <a:solidFill>
                                <a:srgbClr val="C00000"/>
                              </a:solidFill>
                              <a:latin typeface="Cambria Math" panose="02040503050406030204" pitchFamily="18" charset="0"/>
                            </a:rPr>
                            <m:t>𝐸</m:t>
                          </m:r>
                        </m:e>
                      </m:d>
                      <m:r>
                        <a:rPr lang="en-US" sz="3200" b="0" i="1" smtClean="0">
                          <a:solidFill>
                            <a:srgbClr val="C00000"/>
                          </a:solidFill>
                          <a:latin typeface="Cambria Math" panose="02040503050406030204" pitchFamily="18" charset="0"/>
                        </a:rPr>
                        <m:t>+</m:t>
                      </m:r>
                      <m:r>
                        <a:rPr lang="en-US" sz="3200" b="0" i="1" smtClean="0">
                          <a:solidFill>
                            <a:srgbClr val="C00000"/>
                          </a:solidFill>
                          <a:latin typeface="Cambria Math" panose="02040503050406030204" pitchFamily="18" charset="0"/>
                        </a:rPr>
                        <m:t>𝛿</m:t>
                      </m:r>
                    </m:oMath>
                  </m:oMathPara>
                </a14:m>
                <a:endParaRPr lang="en-US" sz="3200" i="1" dirty="0"/>
              </a:p>
            </p:txBody>
          </p:sp>
        </mc:Choice>
        <mc:Fallback xmlns="">
          <p:sp>
            <p:nvSpPr>
              <p:cNvPr id="6" name="TextBox 5">
                <a:extLst>
                  <a:ext uri="{FF2B5EF4-FFF2-40B4-BE49-F238E27FC236}">
                    <a16:creationId xmlns:a16="http://schemas.microsoft.com/office/drawing/2014/main" id="{05106110-DC86-2970-71E6-6FD1BE53A9F7}"/>
                  </a:ext>
                </a:extLst>
              </p:cNvPr>
              <p:cNvSpPr txBox="1">
                <a:spLocks noRot="1" noChangeAspect="1" noMove="1" noResize="1" noEditPoints="1" noAdjustHandles="1" noChangeArrowheads="1" noChangeShapeType="1" noTextEdit="1"/>
              </p:cNvSpPr>
              <p:nvPr/>
            </p:nvSpPr>
            <p:spPr>
              <a:xfrm>
                <a:off x="2039470" y="3414426"/>
                <a:ext cx="8113059" cy="584775"/>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D12D7605-326C-B9CF-1D08-12A96ADC35A9}"/>
                  </a:ext>
                </a:extLst>
              </p:cNvPr>
              <p:cNvSpPr txBox="1"/>
              <p:nvPr/>
            </p:nvSpPr>
            <p:spPr>
              <a:xfrm>
                <a:off x="419099" y="4811540"/>
                <a:ext cx="11353800" cy="132343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8000" b="0" i="1" smtClean="0">
                          <a:solidFill>
                            <a:srgbClr val="C00000"/>
                          </a:solidFill>
                          <a:latin typeface="Cambria Math" panose="02040503050406030204" pitchFamily="18" charset="0"/>
                        </a:rPr>
                        <m:t>𝐴</m:t>
                      </m:r>
                      <m:d>
                        <m:dPr>
                          <m:ctrlPr>
                            <a:rPr lang="en-US" sz="8000" b="0" i="1" smtClean="0">
                              <a:solidFill>
                                <a:srgbClr val="C00000"/>
                              </a:solidFill>
                              <a:latin typeface="Cambria Math" panose="02040503050406030204" pitchFamily="18" charset="0"/>
                            </a:rPr>
                          </m:ctrlPr>
                        </m:dPr>
                        <m:e>
                          <m:r>
                            <a:rPr lang="en-US" sz="8000" b="0" i="1" smtClean="0">
                              <a:solidFill>
                                <a:srgbClr val="C00000"/>
                              </a:solidFill>
                              <a:latin typeface="Cambria Math" panose="02040503050406030204" pitchFamily="18" charset="0"/>
                            </a:rPr>
                            <m:t>               </m:t>
                          </m:r>
                        </m:e>
                      </m:d>
                      <m:r>
                        <a:rPr lang="en-US" sz="8000" i="1">
                          <a:solidFill>
                            <a:srgbClr val="C00000"/>
                          </a:solidFill>
                          <a:latin typeface="Cambria Math" panose="02040503050406030204" pitchFamily="18" charset="0"/>
                        </a:rPr>
                        <m:t>≈</m:t>
                      </m:r>
                      <m:r>
                        <a:rPr lang="en-US" sz="8000" i="1">
                          <a:solidFill>
                            <a:srgbClr val="C00000"/>
                          </a:solidFill>
                          <a:latin typeface="Cambria Math" panose="02040503050406030204" pitchFamily="18" charset="0"/>
                        </a:rPr>
                        <m:t>𝐴</m:t>
                      </m:r>
                      <m:d>
                        <m:dPr>
                          <m:ctrlPr>
                            <a:rPr lang="en-US" sz="8000" i="1">
                              <a:solidFill>
                                <a:srgbClr val="C00000"/>
                              </a:solidFill>
                              <a:latin typeface="Cambria Math" panose="02040503050406030204" pitchFamily="18" charset="0"/>
                            </a:rPr>
                          </m:ctrlPr>
                        </m:dPr>
                        <m:e>
                          <m:r>
                            <a:rPr lang="en-US" sz="8000" i="1">
                              <a:solidFill>
                                <a:srgbClr val="C00000"/>
                              </a:solidFill>
                              <a:latin typeface="Cambria Math" panose="02040503050406030204" pitchFamily="18" charset="0"/>
                            </a:rPr>
                            <m:t>             </m:t>
                          </m:r>
                          <m:r>
                            <a:rPr lang="en-US" sz="8000" i="1" smtClean="0">
                              <a:solidFill>
                                <a:srgbClr val="C00000"/>
                              </a:solidFill>
                              <a:latin typeface="Cambria Math" panose="02040503050406030204" pitchFamily="18" charset="0"/>
                            </a:rPr>
                            <m:t> </m:t>
                          </m:r>
                          <m:r>
                            <a:rPr lang="en-US" sz="8000" i="1">
                              <a:solidFill>
                                <a:srgbClr val="C00000"/>
                              </a:solidFill>
                              <a:latin typeface="Cambria Math" panose="02040503050406030204" pitchFamily="18" charset="0"/>
                            </a:rPr>
                            <m:t> </m:t>
                          </m:r>
                        </m:e>
                      </m:d>
                    </m:oMath>
                  </m:oMathPara>
                </a14:m>
                <a:endParaRPr lang="en-US" sz="8000" dirty="0"/>
              </a:p>
            </p:txBody>
          </p:sp>
        </mc:Choice>
        <mc:Fallback xmlns="">
          <p:sp>
            <p:nvSpPr>
              <p:cNvPr id="4" name="TextBox 3">
                <a:extLst>
                  <a:ext uri="{FF2B5EF4-FFF2-40B4-BE49-F238E27FC236}">
                    <a16:creationId xmlns:a16="http://schemas.microsoft.com/office/drawing/2014/main" id="{D12D7605-326C-B9CF-1D08-12A96ADC35A9}"/>
                  </a:ext>
                </a:extLst>
              </p:cNvPr>
              <p:cNvSpPr txBox="1">
                <a:spLocks noRot="1" noChangeAspect="1" noMove="1" noResize="1" noEditPoints="1" noAdjustHandles="1" noChangeArrowheads="1" noChangeShapeType="1" noTextEdit="1"/>
              </p:cNvSpPr>
              <p:nvPr/>
            </p:nvSpPr>
            <p:spPr>
              <a:xfrm>
                <a:off x="419099" y="4811540"/>
                <a:ext cx="11353800" cy="1323439"/>
              </a:xfrm>
              <a:prstGeom prst="rect">
                <a:avLst/>
              </a:prstGeom>
              <a:blipFill>
                <a:blip r:embed="rId6"/>
                <a:stretch>
                  <a:fillRect/>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8012F46F-3E33-F607-244B-C989DDF5CF0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13911" y="4688992"/>
            <a:ext cx="839248" cy="1571032"/>
          </a:xfrm>
          <a:prstGeom prst="rect">
            <a:avLst/>
          </a:prstGeom>
        </p:spPr>
      </p:pic>
      <p:pic>
        <p:nvPicPr>
          <p:cNvPr id="10" name="Picture 9">
            <a:extLst>
              <a:ext uri="{FF2B5EF4-FFF2-40B4-BE49-F238E27FC236}">
                <a16:creationId xmlns:a16="http://schemas.microsoft.com/office/drawing/2014/main" id="{78119EAB-42C0-ACD0-92F7-C5E19438EB0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829338" y="4575870"/>
            <a:ext cx="927876" cy="1803883"/>
          </a:xfrm>
          <a:prstGeom prst="rect">
            <a:avLst/>
          </a:prstGeom>
        </p:spPr>
      </p:pic>
      <p:pic>
        <p:nvPicPr>
          <p:cNvPr id="12" name="Picture 11">
            <a:extLst>
              <a:ext uri="{FF2B5EF4-FFF2-40B4-BE49-F238E27FC236}">
                <a16:creationId xmlns:a16="http://schemas.microsoft.com/office/drawing/2014/main" id="{BC21EC0E-C239-569F-05AA-0E349989D9B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033393" y="4626549"/>
            <a:ext cx="927876" cy="1636137"/>
          </a:xfrm>
          <a:prstGeom prst="rect">
            <a:avLst/>
          </a:prstGeom>
        </p:spPr>
      </p:pic>
      <p:pic>
        <p:nvPicPr>
          <p:cNvPr id="13" name="Picture 12">
            <a:extLst>
              <a:ext uri="{FF2B5EF4-FFF2-40B4-BE49-F238E27FC236}">
                <a16:creationId xmlns:a16="http://schemas.microsoft.com/office/drawing/2014/main" id="{AB4B1481-5582-1114-61C0-C9FA5B082E4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833597" y="4688992"/>
            <a:ext cx="839248" cy="1571032"/>
          </a:xfrm>
          <a:prstGeom prst="rect">
            <a:avLst/>
          </a:prstGeom>
        </p:spPr>
      </p:pic>
      <p:pic>
        <p:nvPicPr>
          <p:cNvPr id="17" name="Picture 16">
            <a:extLst>
              <a:ext uri="{FF2B5EF4-FFF2-40B4-BE49-F238E27FC236}">
                <a16:creationId xmlns:a16="http://schemas.microsoft.com/office/drawing/2014/main" id="{5F9EDE6D-58FA-1653-F062-0EA7B4853C1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861928" y="4575870"/>
            <a:ext cx="927876" cy="1803883"/>
          </a:xfrm>
          <a:prstGeom prst="rect">
            <a:avLst/>
          </a:prstGeom>
        </p:spPr>
      </p:pic>
      <p:pic>
        <p:nvPicPr>
          <p:cNvPr id="21" name="Picture 20">
            <a:extLst>
              <a:ext uri="{FF2B5EF4-FFF2-40B4-BE49-F238E27FC236}">
                <a16:creationId xmlns:a16="http://schemas.microsoft.com/office/drawing/2014/main" id="{BE679284-A918-37F2-95E3-63743A74E42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978887" y="4659101"/>
            <a:ext cx="1102068" cy="1571032"/>
          </a:xfrm>
          <a:prstGeom prst="rect">
            <a:avLst/>
          </a:prstGeom>
        </p:spPr>
      </p:pic>
    </p:spTree>
    <p:extLst>
      <p:ext uri="{BB962C8B-B14F-4D97-AF65-F5344CB8AC3E}">
        <p14:creationId xmlns:p14="http://schemas.microsoft.com/office/powerpoint/2010/main" val="410611687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E18DBA-8B47-086A-FF52-4B6E991E6CA7}"/>
              </a:ext>
            </a:extLst>
          </p:cNvPr>
          <p:cNvSpPr>
            <a:spLocks noGrp="1"/>
          </p:cNvSpPr>
          <p:nvPr>
            <p:ph type="title"/>
          </p:nvPr>
        </p:nvSpPr>
        <p:spPr/>
        <p:txBody>
          <a:bodyPr/>
          <a:lstStyle/>
          <a:p>
            <a:r>
              <a:rPr lang="en-US" dirty="0">
                <a:solidFill>
                  <a:schemeClr val="accent1"/>
                </a:solidFill>
              </a:rPr>
              <a:t>Differential Privacy Result Highlights</a:t>
            </a:r>
          </a:p>
        </p:txBody>
      </p:sp>
      <p:sp>
        <p:nvSpPr>
          <p:cNvPr id="3" name="Content Placeholder 2">
            <a:extLst>
              <a:ext uri="{FF2B5EF4-FFF2-40B4-BE49-F238E27FC236}">
                <a16:creationId xmlns:a16="http://schemas.microsoft.com/office/drawing/2014/main" id="{B8EDE40E-1CE8-6013-B8E4-CF5596AD3CA8}"/>
              </a:ext>
            </a:extLst>
          </p:cNvPr>
          <p:cNvSpPr>
            <a:spLocks noGrp="1"/>
          </p:cNvSpPr>
          <p:nvPr>
            <p:ph idx="1"/>
          </p:nvPr>
        </p:nvSpPr>
        <p:spPr/>
        <p:txBody>
          <a:bodyPr/>
          <a:lstStyle/>
          <a:p>
            <a:r>
              <a:rPr lang="en-US" dirty="0"/>
              <a:t>Framework for converting FPTAS/FPRAS algorithms to private FPTAS/FPRAS algorithms </a:t>
            </a:r>
            <a:r>
              <a:rPr lang="en-US" dirty="0">
                <a:solidFill>
                  <a:srgbClr val="7030A0"/>
                </a:solidFill>
              </a:rPr>
              <a:t>[BGM</a:t>
            </a:r>
            <a:r>
              <a:rPr lang="en-US" dirty="0">
                <a:solidFill>
                  <a:srgbClr val="FF0000"/>
                </a:solidFill>
              </a:rPr>
              <a:t>Z</a:t>
            </a:r>
            <a:r>
              <a:rPr lang="en-US" dirty="0">
                <a:solidFill>
                  <a:srgbClr val="7030A0"/>
                </a:solidFill>
              </a:rPr>
              <a:t>22]</a:t>
            </a:r>
          </a:p>
          <a:p>
            <a:endParaRPr lang="en-US" dirty="0">
              <a:solidFill>
                <a:srgbClr val="7030A0"/>
              </a:solidFill>
            </a:endParaRPr>
          </a:p>
          <a:p>
            <a:r>
              <a:rPr lang="en-US" dirty="0"/>
              <a:t>Privacy has a price in memory cost </a:t>
            </a:r>
            <a:r>
              <a:rPr lang="en-US" dirty="0">
                <a:solidFill>
                  <a:srgbClr val="7030A0"/>
                </a:solidFill>
              </a:rPr>
              <a:t>[DSW</a:t>
            </a:r>
            <a:r>
              <a:rPr lang="en-US" dirty="0">
                <a:solidFill>
                  <a:srgbClr val="FF0000"/>
                </a:solidFill>
              </a:rPr>
              <a:t>Z</a:t>
            </a:r>
            <a:r>
              <a:rPr lang="en-US" dirty="0">
                <a:solidFill>
                  <a:srgbClr val="7030A0"/>
                </a:solidFill>
              </a:rPr>
              <a:t>23]</a:t>
            </a:r>
          </a:p>
          <a:p>
            <a:endParaRPr lang="en-US" dirty="0">
              <a:solidFill>
                <a:srgbClr val="7030A0"/>
              </a:solidFill>
            </a:endParaRPr>
          </a:p>
          <a:p>
            <a:r>
              <a:rPr lang="en-US" dirty="0"/>
              <a:t>No overhead in communication cost for summation in the differentially oblivious shuffle model </a:t>
            </a:r>
            <a:r>
              <a:rPr lang="en-US" dirty="0">
                <a:solidFill>
                  <a:srgbClr val="7030A0"/>
                </a:solidFill>
              </a:rPr>
              <a:t>[GKNM</a:t>
            </a:r>
            <a:r>
              <a:rPr lang="en-US" dirty="0">
                <a:solidFill>
                  <a:srgbClr val="FF0000"/>
                </a:solidFill>
              </a:rPr>
              <a:t>Z</a:t>
            </a:r>
            <a:r>
              <a:rPr lang="en-US" dirty="0">
                <a:solidFill>
                  <a:srgbClr val="7030A0"/>
                </a:solidFill>
              </a:rPr>
              <a:t>22]</a:t>
            </a:r>
          </a:p>
        </p:txBody>
      </p:sp>
    </p:spTree>
    <p:extLst>
      <p:ext uri="{BB962C8B-B14F-4D97-AF65-F5344CB8AC3E}">
        <p14:creationId xmlns:p14="http://schemas.microsoft.com/office/powerpoint/2010/main" val="79401144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rgbClr val="0070C0"/>
                </a:solidFill>
              </a:rPr>
              <a:t>My Recent Work on Security and Privacy</a:t>
            </a:r>
          </a:p>
        </p:txBody>
      </p:sp>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a:xfrm>
            <a:off x="394447" y="1547718"/>
            <a:ext cx="11403106" cy="4772399"/>
          </a:xfrm>
        </p:spPr>
        <p:txBody>
          <a:bodyPr>
            <a:normAutofit/>
          </a:bodyPr>
          <a:lstStyle/>
          <a:p>
            <a:r>
              <a:rPr lang="en-US" dirty="0"/>
              <a:t>Private Data Stream Analysis for Universal Symmetric Norm Estimation </a:t>
            </a:r>
            <a:r>
              <a:rPr lang="en-US" dirty="0">
                <a:solidFill>
                  <a:srgbClr val="7030A0"/>
                </a:solidFill>
              </a:rPr>
              <a:t>(FORC 2022)</a:t>
            </a:r>
          </a:p>
          <a:p>
            <a:r>
              <a:rPr lang="en-US" dirty="0"/>
              <a:t>On the Security of Proofs of Sequential Work in a Post-Quantum World </a:t>
            </a:r>
            <a:r>
              <a:rPr lang="en-US" dirty="0">
                <a:solidFill>
                  <a:srgbClr val="7030A0"/>
                </a:solidFill>
              </a:rPr>
              <a:t>(ITC 2021)</a:t>
            </a:r>
          </a:p>
          <a:p>
            <a:r>
              <a:rPr lang="en-US" dirty="0"/>
              <a:t>Approximating Cumulative Pebbling Cost is Unique Games Hard </a:t>
            </a:r>
            <a:r>
              <a:rPr lang="en-US" dirty="0">
                <a:solidFill>
                  <a:srgbClr val="7030A0"/>
                </a:solidFill>
              </a:rPr>
              <a:t>(ITCS 2020)</a:t>
            </a:r>
          </a:p>
          <a:p>
            <a:r>
              <a:rPr lang="en-US" dirty="0"/>
              <a:t>Computationally Data-Independent Memory Hard Functions </a:t>
            </a:r>
            <a:r>
              <a:rPr lang="en-US" dirty="0">
                <a:solidFill>
                  <a:srgbClr val="7030A0"/>
                </a:solidFill>
              </a:rPr>
              <a:t>(ITCS 2020)</a:t>
            </a:r>
          </a:p>
          <a:p>
            <a:r>
              <a:rPr lang="en-US" dirty="0"/>
              <a:t>Data-Independent Memory Hard Functions: New Attacks and Stronger Constructions </a:t>
            </a:r>
            <a:r>
              <a:rPr lang="en-US" dirty="0">
                <a:solidFill>
                  <a:srgbClr val="7030A0"/>
                </a:solidFill>
              </a:rPr>
              <a:t>(CRYPTO 2019)</a:t>
            </a:r>
          </a:p>
          <a:p>
            <a:r>
              <a:rPr lang="en-US" dirty="0"/>
              <a:t>Bandwidth-Hard Functions: Reductions and Lower Bounds </a:t>
            </a:r>
            <a:r>
              <a:rPr lang="en-US" dirty="0">
                <a:solidFill>
                  <a:srgbClr val="7030A0"/>
                </a:solidFill>
              </a:rPr>
              <a:t>(CCS 2018)</a:t>
            </a:r>
          </a:p>
          <a:p>
            <a:r>
              <a:rPr lang="en-US" dirty="0"/>
              <a:t>On the Economics of Offline Password Cracking </a:t>
            </a:r>
            <a:r>
              <a:rPr lang="en-US" dirty="0">
                <a:solidFill>
                  <a:srgbClr val="7030A0"/>
                </a:solidFill>
              </a:rPr>
              <a:t>(Security and Privacy 2018)</a:t>
            </a:r>
          </a:p>
        </p:txBody>
      </p:sp>
    </p:spTree>
    <p:extLst>
      <p:ext uri="{BB962C8B-B14F-4D97-AF65-F5344CB8AC3E}">
        <p14:creationId xmlns:p14="http://schemas.microsoft.com/office/powerpoint/2010/main" val="101302025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CD3C5F7-FC00-D959-8D63-25FDEE954DBD}"/>
              </a:ext>
            </a:extLst>
          </p:cNvPr>
          <p:cNvSpPr>
            <a:spLocks noGrp="1"/>
          </p:cNvSpPr>
          <p:nvPr>
            <p:ph type="title"/>
          </p:nvPr>
        </p:nvSpPr>
        <p:spPr>
          <a:xfrm>
            <a:off x="4764156" y="2511977"/>
            <a:ext cx="3892827" cy="1325563"/>
          </a:xfrm>
        </p:spPr>
        <p:txBody>
          <a:bodyPr/>
          <a:lstStyle/>
          <a:p>
            <a:r>
              <a:rPr lang="en-US" sz="5400" dirty="0">
                <a:solidFill>
                  <a:schemeClr val="accent1"/>
                </a:solidFill>
              </a:rPr>
              <a:t>Questions</a:t>
            </a:r>
            <a:r>
              <a:rPr lang="en-US" dirty="0">
                <a:solidFill>
                  <a:schemeClr val="accent1"/>
                </a:solidFill>
              </a:rPr>
              <a:t>?</a:t>
            </a:r>
          </a:p>
        </p:txBody>
      </p:sp>
    </p:spTree>
    <p:extLst>
      <p:ext uri="{BB962C8B-B14F-4D97-AF65-F5344CB8AC3E}">
        <p14:creationId xmlns:p14="http://schemas.microsoft.com/office/powerpoint/2010/main" val="12033371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A721DAA6-8928-33E6-C42F-75C7F20D2D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72601" y="692446"/>
            <a:ext cx="582210" cy="822488"/>
          </a:xfrm>
          <a:prstGeom prst="rect">
            <a:avLst/>
          </a:prstGeom>
        </p:spPr>
      </p:pic>
      <p:sp>
        <p:nvSpPr>
          <p:cNvPr id="16" name="Content Placeholder 2">
            <a:extLst>
              <a:ext uri="{FF2B5EF4-FFF2-40B4-BE49-F238E27FC236}">
                <a16:creationId xmlns:a16="http://schemas.microsoft.com/office/drawing/2014/main" id="{3FC17854-9262-1C16-296C-EE1E261DFBFF}"/>
              </a:ext>
            </a:extLst>
          </p:cNvPr>
          <p:cNvSpPr txBox="1">
            <a:spLocks/>
          </p:cNvSpPr>
          <p:nvPr/>
        </p:nvSpPr>
        <p:spPr>
          <a:xfrm>
            <a:off x="1043345" y="2148629"/>
            <a:ext cx="4127879" cy="434409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300" dirty="0"/>
              <a:t>1  1  0  1  0  1  </a:t>
            </a:r>
          </a:p>
        </p:txBody>
      </p:sp>
      <p:sp>
        <p:nvSpPr>
          <p:cNvPr id="7" name="Content Placeholder 2">
            <a:extLst>
              <a:ext uri="{FF2B5EF4-FFF2-40B4-BE49-F238E27FC236}">
                <a16:creationId xmlns:a16="http://schemas.microsoft.com/office/drawing/2014/main" id="{EAA13D8E-0EDD-635F-54D0-2AECF42ACC37}"/>
              </a:ext>
            </a:extLst>
          </p:cNvPr>
          <p:cNvSpPr txBox="1">
            <a:spLocks/>
          </p:cNvSpPr>
          <p:nvPr/>
        </p:nvSpPr>
        <p:spPr>
          <a:xfrm>
            <a:off x="5115238" y="2164697"/>
            <a:ext cx="2391129" cy="41489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300" dirty="0"/>
              <a:t>0</a:t>
            </a:r>
          </a:p>
          <a:p>
            <a:pPr marL="0" indent="0">
              <a:buNone/>
            </a:pPr>
            <a:endParaRPr lang="en-US" sz="3300" dirty="0"/>
          </a:p>
        </p:txBody>
      </p:sp>
      <p:pic>
        <p:nvPicPr>
          <p:cNvPr id="12" name="Picture 11">
            <a:extLst>
              <a:ext uri="{FF2B5EF4-FFF2-40B4-BE49-F238E27FC236}">
                <a16:creationId xmlns:a16="http://schemas.microsoft.com/office/drawing/2014/main" id="{E4A0020D-B90D-6D3E-AD7D-24473C4014A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38102" y="392621"/>
            <a:ext cx="1156352" cy="1462785"/>
          </a:xfrm>
          <a:prstGeom prst="rect">
            <a:avLst/>
          </a:prstGeom>
        </p:spPr>
      </p:pic>
      <p:pic>
        <p:nvPicPr>
          <p:cNvPr id="17" name="Picture 16">
            <a:extLst>
              <a:ext uri="{FF2B5EF4-FFF2-40B4-BE49-F238E27FC236}">
                <a16:creationId xmlns:a16="http://schemas.microsoft.com/office/drawing/2014/main" id="{BED2ADCB-DCE6-6B00-05DA-04FDA414C14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0249" y="1475184"/>
            <a:ext cx="725747" cy="543610"/>
          </a:xfrm>
          <a:prstGeom prst="rect">
            <a:avLst/>
          </a:prstGeom>
        </p:spPr>
      </p:pic>
      <p:pic>
        <p:nvPicPr>
          <p:cNvPr id="21" name="Picture 20">
            <a:extLst>
              <a:ext uri="{FF2B5EF4-FFF2-40B4-BE49-F238E27FC236}">
                <a16:creationId xmlns:a16="http://schemas.microsoft.com/office/drawing/2014/main" id="{7068EB89-DC5C-942E-F540-FE594878AE2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83556" y="795568"/>
            <a:ext cx="725747" cy="581176"/>
          </a:xfrm>
          <a:prstGeom prst="rect">
            <a:avLst/>
          </a:prstGeom>
        </p:spPr>
      </p:pic>
      <p:cxnSp>
        <p:nvCxnSpPr>
          <p:cNvPr id="24" name="Straight Arrow Connector 23">
            <a:extLst>
              <a:ext uri="{FF2B5EF4-FFF2-40B4-BE49-F238E27FC236}">
                <a16:creationId xmlns:a16="http://schemas.microsoft.com/office/drawing/2014/main" id="{B9ACCD1F-2A2D-C790-DCC0-DF25BC318FF8}"/>
              </a:ext>
            </a:extLst>
          </p:cNvPr>
          <p:cNvCxnSpPr>
            <a:cxnSpLocks/>
            <a:stCxn id="21" idx="2"/>
          </p:cNvCxnSpPr>
          <p:nvPr/>
        </p:nvCxnSpPr>
        <p:spPr>
          <a:xfrm>
            <a:off x="1646430" y="1376744"/>
            <a:ext cx="0" cy="6835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95D539DC-26A3-ACE5-4134-F65B7AB5D15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881493" y="1433981"/>
            <a:ext cx="582213" cy="584813"/>
          </a:xfrm>
          <a:prstGeom prst="rect">
            <a:avLst/>
          </a:prstGeom>
        </p:spPr>
      </p:pic>
      <p:cxnSp>
        <p:nvCxnSpPr>
          <p:cNvPr id="37" name="Straight Arrow Connector 36">
            <a:extLst>
              <a:ext uri="{FF2B5EF4-FFF2-40B4-BE49-F238E27FC236}">
                <a16:creationId xmlns:a16="http://schemas.microsoft.com/office/drawing/2014/main" id="{D1A29F8C-58C5-7033-1BBE-04D4C108276A}"/>
              </a:ext>
            </a:extLst>
          </p:cNvPr>
          <p:cNvCxnSpPr>
            <a:cxnSpLocks/>
          </p:cNvCxnSpPr>
          <p:nvPr/>
        </p:nvCxnSpPr>
        <p:spPr>
          <a:xfrm>
            <a:off x="2463706" y="1376744"/>
            <a:ext cx="0" cy="6835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39" name="Picture 38">
            <a:extLst>
              <a:ext uri="{FF2B5EF4-FFF2-40B4-BE49-F238E27FC236}">
                <a16:creationId xmlns:a16="http://schemas.microsoft.com/office/drawing/2014/main" id="{79BBCA52-F394-A7EF-583A-174F24DA56A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562403" y="1448147"/>
            <a:ext cx="584579" cy="584579"/>
          </a:xfrm>
          <a:prstGeom prst="rect">
            <a:avLst/>
          </a:prstGeom>
        </p:spPr>
      </p:pic>
      <p:pic>
        <p:nvPicPr>
          <p:cNvPr id="41" name="Picture 40">
            <a:extLst>
              <a:ext uri="{FF2B5EF4-FFF2-40B4-BE49-F238E27FC236}">
                <a16:creationId xmlns:a16="http://schemas.microsoft.com/office/drawing/2014/main" id="{03F69A6E-A1CB-2C28-136E-67B24DCCCB7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045919" y="684578"/>
            <a:ext cx="582210" cy="698652"/>
          </a:xfrm>
          <a:prstGeom prst="rect">
            <a:avLst/>
          </a:prstGeom>
        </p:spPr>
      </p:pic>
      <p:cxnSp>
        <p:nvCxnSpPr>
          <p:cNvPr id="42" name="Straight Arrow Connector 41">
            <a:extLst>
              <a:ext uri="{FF2B5EF4-FFF2-40B4-BE49-F238E27FC236}">
                <a16:creationId xmlns:a16="http://schemas.microsoft.com/office/drawing/2014/main" id="{B9B70264-99D7-755F-BEE3-4A2B2F3F412C}"/>
              </a:ext>
            </a:extLst>
          </p:cNvPr>
          <p:cNvCxnSpPr>
            <a:cxnSpLocks/>
          </p:cNvCxnSpPr>
          <p:nvPr/>
        </p:nvCxnSpPr>
        <p:spPr>
          <a:xfrm>
            <a:off x="3337024" y="1405212"/>
            <a:ext cx="0" cy="6835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89F5792F-1D64-CE09-02C5-37A2654BF94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153781" y="2164697"/>
            <a:ext cx="5824714" cy="3883142"/>
          </a:xfrm>
          <a:prstGeom prst="rect">
            <a:avLst/>
          </a:prstGeom>
        </p:spPr>
      </p:pic>
    </p:spTree>
    <p:extLst>
      <p:ext uri="{BB962C8B-B14F-4D97-AF65-F5344CB8AC3E}">
        <p14:creationId xmlns:p14="http://schemas.microsoft.com/office/powerpoint/2010/main" val="341077226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a:xfrm>
            <a:off x="2009087" y="2153750"/>
            <a:ext cx="8173825" cy="2550500"/>
          </a:xfrm>
        </p:spPr>
        <p:txBody>
          <a:bodyPr>
            <a:normAutofit/>
          </a:bodyPr>
          <a:lstStyle/>
          <a:p>
            <a:pPr algn="ctr"/>
            <a:r>
              <a:rPr lang="en-US" sz="5400" dirty="0">
                <a:solidFill>
                  <a:schemeClr val="accent1"/>
                </a:solidFill>
              </a:rPr>
              <a:t>Sublinear Algorithms for Processing Big Data</a:t>
            </a:r>
          </a:p>
        </p:txBody>
      </p:sp>
    </p:spTree>
    <p:extLst>
      <p:ext uri="{BB962C8B-B14F-4D97-AF65-F5344CB8AC3E}">
        <p14:creationId xmlns:p14="http://schemas.microsoft.com/office/powerpoint/2010/main" val="294796024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chemeClr val="accent1"/>
                </a:solidFill>
              </a:rPr>
              <a:t>Model #1: Streaming Model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p:txBody>
              <a:bodyPr/>
              <a:lstStyle/>
              <a:p>
                <a:r>
                  <a:rPr lang="en-US" dirty="0"/>
                  <a:t> </a:t>
                </a:r>
                <a:r>
                  <a:rPr lang="en-US" dirty="0">
                    <a:solidFill>
                      <a:srgbClr val="00B050"/>
                    </a:solidFill>
                  </a:rPr>
                  <a:t>Input</a:t>
                </a:r>
                <a:r>
                  <a:rPr lang="en-US" dirty="0"/>
                  <a:t>: Elements of an underlying data set </a:t>
                </a:r>
                <a14:m>
                  <m:oMath xmlns:m="http://schemas.openxmlformats.org/officeDocument/2006/math">
                    <m:r>
                      <a:rPr lang="en-US" i="1" smtClean="0">
                        <a:solidFill>
                          <a:srgbClr val="C00000"/>
                        </a:solidFill>
                        <a:latin typeface="Cambria Math" panose="02040503050406030204" pitchFamily="18" charset="0"/>
                      </a:rPr>
                      <m:t>𝑆</m:t>
                    </m:r>
                  </m:oMath>
                </a14:m>
                <a:r>
                  <a:rPr lang="en-US" dirty="0"/>
                  <a:t>, which arrives sequentially</a:t>
                </a:r>
              </a:p>
              <a:p>
                <a:r>
                  <a:rPr lang="en-US" dirty="0"/>
                  <a:t> </a:t>
                </a:r>
                <a:r>
                  <a:rPr lang="en-US" dirty="0">
                    <a:solidFill>
                      <a:srgbClr val="00B050"/>
                    </a:solidFill>
                  </a:rPr>
                  <a:t>Output</a:t>
                </a:r>
                <a:r>
                  <a:rPr lang="en-US" dirty="0"/>
                  <a:t>: Evaluation (or approximation) of a given function</a:t>
                </a:r>
              </a:p>
              <a:p>
                <a:r>
                  <a:rPr lang="en-US" dirty="0"/>
                  <a:t> </a:t>
                </a:r>
                <a:r>
                  <a:rPr lang="en-US" dirty="0">
                    <a:solidFill>
                      <a:srgbClr val="00B050"/>
                    </a:solidFill>
                  </a:rPr>
                  <a:t>Goal</a:t>
                </a:r>
                <a:r>
                  <a:rPr lang="en-US" dirty="0"/>
                  <a:t>: Use space </a:t>
                </a:r>
                <a:r>
                  <a:rPr lang="en-US" i="1" dirty="0">
                    <a:solidFill>
                      <a:srgbClr val="7030A0"/>
                    </a:solidFill>
                  </a:rPr>
                  <a:t>sublinear</a:t>
                </a:r>
                <a:r>
                  <a:rPr lang="en-US" i="1" dirty="0"/>
                  <a:t> </a:t>
                </a:r>
                <a:r>
                  <a:rPr lang="en-US" dirty="0"/>
                  <a:t>in the size </a:t>
                </a:r>
                <a14:m>
                  <m:oMath xmlns:m="http://schemas.openxmlformats.org/officeDocument/2006/math">
                    <m:r>
                      <a:rPr lang="en-US" b="0" i="1" smtClean="0">
                        <a:solidFill>
                          <a:srgbClr val="C00000"/>
                        </a:solidFill>
                        <a:latin typeface="Cambria Math" panose="02040503050406030204" pitchFamily="18" charset="0"/>
                      </a:rPr>
                      <m:t>𝑚</m:t>
                    </m:r>
                    <m:r>
                      <a:rPr lang="en-US" b="0" i="1" smtClean="0">
                        <a:solidFill>
                          <a:srgbClr val="C00000"/>
                        </a:solidFill>
                        <a:latin typeface="Cambria Math" panose="02040503050406030204" pitchFamily="18" charset="0"/>
                      </a:rPr>
                      <m:t> </m:t>
                    </m:r>
                  </m:oMath>
                </a14:m>
                <a:r>
                  <a:rPr lang="en-US" dirty="0"/>
                  <a:t>of the input </a:t>
                </a:r>
                <a14:m>
                  <m:oMath xmlns:m="http://schemas.openxmlformats.org/officeDocument/2006/math">
                    <m:r>
                      <a:rPr lang="en-US" i="1" smtClean="0">
                        <a:solidFill>
                          <a:srgbClr val="C00000"/>
                        </a:solidFill>
                        <a:latin typeface="Cambria Math" panose="02040503050406030204" pitchFamily="18" charset="0"/>
                      </a:rPr>
                      <m:t>𝑆</m:t>
                    </m:r>
                  </m:oMath>
                </a14:m>
                <a:endParaRPr lang="en-US" dirty="0">
                  <a:solidFill>
                    <a:srgbClr val="C00000"/>
                  </a:solidFill>
                </a:endParaRPr>
              </a:p>
            </p:txBody>
          </p:sp>
        </mc:Choice>
        <mc:Fallback xmlns="">
          <p:sp>
            <p:nvSpPr>
              <p:cNvPr id="3" name="Content Placeholder 2">
                <a:extLst>
                  <a:ext uri="{FF2B5EF4-FFF2-40B4-BE49-F238E27FC236}">
                    <a16:creationId xmlns:a16="http://schemas.microsoft.com/office/drawing/2014/main" id="{15255D49-9D60-44DD-910D-2EBD0529DEC9}"/>
                  </a:ext>
                </a:extLst>
              </p:cNvPr>
              <p:cNvSpPr>
                <a:spLocks noGrp="1" noRot="1" noChangeAspect="1" noMove="1" noResize="1" noEditPoints="1" noAdjustHandles="1" noChangeArrowheads="1" noChangeShapeType="1" noTextEdit="1"/>
              </p:cNvSpPr>
              <p:nvPr>
                <p:ph idx="1"/>
              </p:nvPr>
            </p:nvSpPr>
            <p:spPr>
              <a:blipFill>
                <a:blip r:embed="rId3"/>
                <a:stretch>
                  <a:fillRect l="-1043" t="-2241"/>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F7C0A9B5-50C8-4BD1-80DA-70EEE4824FAD}"/>
              </a:ext>
            </a:extLst>
          </p:cNvPr>
          <p:cNvSpPr txBox="1"/>
          <p:nvPr/>
        </p:nvSpPr>
        <p:spPr>
          <a:xfrm>
            <a:off x="6024880" y="5469077"/>
            <a:ext cx="3070071" cy="707886"/>
          </a:xfrm>
          <a:prstGeom prst="rect">
            <a:avLst/>
          </a:prstGeom>
          <a:noFill/>
        </p:spPr>
        <p:txBody>
          <a:bodyPr wrap="none" rtlCol="0">
            <a:spAutoFit/>
          </a:bodyPr>
          <a:lstStyle/>
          <a:p>
            <a:r>
              <a:rPr lang="en-US" sz="4000" dirty="0"/>
              <a:t>1 0 1 1 1 0 0 1</a:t>
            </a:r>
          </a:p>
        </p:txBody>
      </p:sp>
    </p:spTree>
    <p:extLst>
      <p:ext uri="{BB962C8B-B14F-4D97-AF65-F5344CB8AC3E}">
        <p14:creationId xmlns:p14="http://schemas.microsoft.com/office/powerpoint/2010/main" val="115385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iterate type="lt">
                                    <p:tmAbs val="1000"/>
                                  </p:iterate>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solidFill>
                  <a:schemeClr val="accent1"/>
                </a:solidFill>
              </a:rPr>
              <a:t>Frequency Vector</a:t>
            </a:r>
          </a:p>
        </p:txBody>
      </p:sp>
      <mc:AlternateContent xmlns:mc="http://schemas.openxmlformats.org/markup-compatibility/2006" xmlns:a14="http://schemas.microsoft.com/office/drawing/2010/main">
        <mc:Choice Requires="a14">
          <p:sp>
            <p:nvSpPr>
              <p:cNvPr id="4" name="Content Placeholder 3"/>
              <p:cNvSpPr>
                <a:spLocks noGrp="1"/>
              </p:cNvSpPr>
              <p:nvPr>
                <p:ph idx="1"/>
              </p:nvPr>
            </p:nvSpPr>
            <p:spPr>
              <a:xfrm>
                <a:off x="838200" y="1825625"/>
                <a:ext cx="10242755" cy="4859260"/>
              </a:xfrm>
            </p:spPr>
            <p:txBody>
              <a:bodyPr>
                <a:normAutofit/>
              </a:bodyPr>
              <a:lstStyle/>
              <a:p>
                <a:r>
                  <a:rPr lang="en-US" dirty="0"/>
                  <a:t> Given a set </a:t>
                </a:r>
                <a14:m>
                  <m:oMath xmlns:m="http://schemas.openxmlformats.org/officeDocument/2006/math">
                    <m:r>
                      <a:rPr lang="en-US" i="1" smtClean="0">
                        <a:solidFill>
                          <a:srgbClr val="C00000"/>
                        </a:solidFill>
                        <a:latin typeface="Cambria Math" panose="02040503050406030204" pitchFamily="18" charset="0"/>
                      </a:rPr>
                      <m:t>𝑆</m:t>
                    </m:r>
                  </m:oMath>
                </a14:m>
                <a:r>
                  <a:rPr lang="en-US" dirty="0"/>
                  <a:t> of </a:t>
                </a:r>
                <a14:m>
                  <m:oMath xmlns:m="http://schemas.openxmlformats.org/officeDocument/2006/math">
                    <m:r>
                      <a:rPr lang="en-US" i="1" smtClean="0">
                        <a:solidFill>
                          <a:srgbClr val="C00000"/>
                        </a:solidFill>
                        <a:latin typeface="Cambria Math" panose="02040503050406030204" pitchFamily="18" charset="0"/>
                      </a:rPr>
                      <m:t>𝑚</m:t>
                    </m:r>
                  </m:oMath>
                </a14:m>
                <a:r>
                  <a:rPr lang="en-US" dirty="0"/>
                  <a:t> elements from </a:t>
                </a:r>
                <a14:m>
                  <m:oMath xmlns:m="http://schemas.openxmlformats.org/officeDocument/2006/math">
                    <m:r>
                      <a:rPr lang="en-US" i="1" smtClean="0">
                        <a:solidFill>
                          <a:srgbClr val="C00000"/>
                        </a:solidFill>
                        <a:latin typeface="Cambria Math" panose="02040503050406030204" pitchFamily="18" charset="0"/>
                      </a:rPr>
                      <m:t>[</m:t>
                    </m:r>
                    <m:r>
                      <a:rPr lang="en-US" i="1" smtClean="0">
                        <a:solidFill>
                          <a:srgbClr val="C00000"/>
                        </a:solidFill>
                        <a:latin typeface="Cambria Math" panose="02040503050406030204" pitchFamily="18" charset="0"/>
                      </a:rPr>
                      <m:t>𝑛</m:t>
                    </m:r>
                    <m:r>
                      <a:rPr lang="en-US" i="1" smtClean="0">
                        <a:solidFill>
                          <a:srgbClr val="C00000"/>
                        </a:solidFill>
                        <a:latin typeface="Cambria Math" panose="02040503050406030204" pitchFamily="18" charset="0"/>
                      </a:rPr>
                      <m:t>]</m:t>
                    </m:r>
                  </m:oMath>
                </a14:m>
                <a:r>
                  <a:rPr lang="en-US" dirty="0"/>
                  <a:t>, let </a:t>
                </a:r>
                <a14:m>
                  <m:oMath xmlns:m="http://schemas.openxmlformats.org/officeDocument/2006/math">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𝑓</m:t>
                        </m:r>
                      </m:e>
                      <m:sub>
                        <m:r>
                          <a:rPr lang="en-US" b="0" i="1" smtClean="0">
                            <a:solidFill>
                              <a:srgbClr val="C00000"/>
                            </a:solidFill>
                            <a:latin typeface="Cambria Math" panose="02040503050406030204" pitchFamily="18" charset="0"/>
                          </a:rPr>
                          <m:t>𝑖</m:t>
                        </m:r>
                      </m:sub>
                    </m:sSub>
                  </m:oMath>
                </a14:m>
                <a:r>
                  <a:rPr lang="en-US" dirty="0">
                    <a:solidFill>
                      <a:srgbClr val="C00000"/>
                    </a:solidFill>
                  </a:rPr>
                  <a:t> </a:t>
                </a:r>
                <a:r>
                  <a:rPr lang="en-US" dirty="0">
                    <a:solidFill>
                      <a:schemeClr val="tx1"/>
                    </a:solidFill>
                  </a:rPr>
                  <a:t>be the frequency of element </a:t>
                </a:r>
                <a14:m>
                  <m:oMath xmlns:m="http://schemas.openxmlformats.org/officeDocument/2006/math">
                    <m:r>
                      <a:rPr lang="en-US" b="0" i="1" smtClean="0">
                        <a:solidFill>
                          <a:srgbClr val="C00000"/>
                        </a:solidFill>
                        <a:latin typeface="Cambria Math" panose="02040503050406030204" pitchFamily="18" charset="0"/>
                      </a:rPr>
                      <m:t>𝑖</m:t>
                    </m:r>
                  </m:oMath>
                </a14:m>
                <a:r>
                  <a:rPr lang="en-US" dirty="0">
                    <a:solidFill>
                      <a:schemeClr val="tx1"/>
                    </a:solidFill>
                  </a:rPr>
                  <a:t>. (How often it appears)</a:t>
                </a:r>
              </a:p>
            </p:txBody>
          </p:sp>
        </mc:Choice>
        <mc:Fallback xmlns="">
          <p:sp>
            <p:nvSpPr>
              <p:cNvPr id="4" name="Content Placeholder 3"/>
              <p:cNvSpPr>
                <a:spLocks noGrp="1" noRot="1" noChangeAspect="1" noMove="1" noResize="1" noEditPoints="1" noAdjustHandles="1" noChangeArrowheads="1" noChangeShapeType="1" noTextEdit="1"/>
              </p:cNvSpPr>
              <p:nvPr>
                <p:ph idx="1"/>
              </p:nvPr>
            </p:nvSpPr>
            <p:spPr>
              <a:xfrm>
                <a:off x="838200" y="1825625"/>
                <a:ext cx="10242755" cy="4859260"/>
              </a:xfrm>
              <a:blipFill>
                <a:blip r:embed="rId2"/>
                <a:stretch>
                  <a:fillRect l="-1071" t="-20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2600D81D-0252-476F-8A28-E78DFD4FAB04}"/>
                  </a:ext>
                </a:extLst>
              </p:cNvPr>
              <p:cNvSpPr txBox="1"/>
              <p:nvPr/>
            </p:nvSpPr>
            <p:spPr>
              <a:xfrm>
                <a:off x="2154216" y="3429000"/>
                <a:ext cx="7262181" cy="707886"/>
              </a:xfrm>
              <a:prstGeom prst="rect">
                <a:avLst/>
              </a:prstGeom>
              <a:noFill/>
            </p:spPr>
            <p:txBody>
              <a:bodyPr wrap="none" rtlCol="0">
                <a:spAutoFit/>
              </a:bodyPr>
              <a:lstStyle/>
              <a:p>
                <a:r>
                  <a:rPr lang="en-US" sz="4000" dirty="0"/>
                  <a:t>1 1 2 1 2 1 1 2 3 </a:t>
                </a:r>
                <a:r>
                  <a:rPr lang="en-US" sz="4000" dirty="0">
                    <a:sym typeface="Wingdings 3" panose="05040102010807070707" pitchFamily="18" charset="2"/>
                  </a:rPr>
                  <a:t> </a:t>
                </a:r>
                <a14:m>
                  <m:oMath xmlns:m="http://schemas.openxmlformats.org/officeDocument/2006/math">
                    <m:d>
                      <m:dPr>
                        <m:begChr m:val="["/>
                        <m:endChr m:val="]"/>
                        <m:ctrlPr>
                          <a:rPr lang="en-US" sz="4000" b="0" i="1" smtClean="0">
                            <a:solidFill>
                              <a:srgbClr val="C00000"/>
                            </a:solidFill>
                            <a:latin typeface="Cambria Math" panose="02040503050406030204" pitchFamily="18" charset="0"/>
                          </a:rPr>
                        </m:ctrlPr>
                      </m:dPr>
                      <m:e>
                        <m:r>
                          <a:rPr lang="en-US" sz="4000" b="0" i="1" smtClean="0">
                            <a:solidFill>
                              <a:srgbClr val="C00000"/>
                            </a:solidFill>
                            <a:latin typeface="Cambria Math" panose="02040503050406030204" pitchFamily="18" charset="0"/>
                          </a:rPr>
                          <m:t>5, 3, 1, 0</m:t>
                        </m:r>
                      </m:e>
                    </m:d>
                    <m:r>
                      <a:rPr lang="en-US" sz="4000" b="0" i="1" smtClean="0">
                        <a:solidFill>
                          <a:srgbClr val="C00000"/>
                        </a:solidFill>
                        <a:latin typeface="Cambria Math" panose="02040503050406030204" pitchFamily="18" charset="0"/>
                      </a:rPr>
                      <m:t>≔</m:t>
                    </m:r>
                    <m:r>
                      <a:rPr lang="en-US" sz="4000" b="0" i="1" smtClean="0">
                        <a:solidFill>
                          <a:srgbClr val="C00000"/>
                        </a:solidFill>
                        <a:latin typeface="Cambria Math" panose="02040503050406030204" pitchFamily="18" charset="0"/>
                      </a:rPr>
                      <m:t>𝑓</m:t>
                    </m:r>
                  </m:oMath>
                </a14:m>
                <a:endParaRPr lang="en-US" sz="4000" dirty="0"/>
              </a:p>
            </p:txBody>
          </p:sp>
        </mc:Choice>
        <mc:Fallback xmlns="">
          <p:sp>
            <p:nvSpPr>
              <p:cNvPr id="5" name="TextBox 4">
                <a:extLst>
                  <a:ext uri="{FF2B5EF4-FFF2-40B4-BE49-F238E27FC236}">
                    <a16:creationId xmlns:a16="http://schemas.microsoft.com/office/drawing/2014/main" id="{2600D81D-0252-476F-8A28-E78DFD4FAB04}"/>
                  </a:ext>
                </a:extLst>
              </p:cNvPr>
              <p:cNvSpPr txBox="1">
                <a:spLocks noRot="1" noChangeAspect="1" noMove="1" noResize="1" noEditPoints="1" noAdjustHandles="1" noChangeArrowheads="1" noChangeShapeType="1" noTextEdit="1"/>
              </p:cNvSpPr>
              <p:nvPr/>
            </p:nvSpPr>
            <p:spPr>
              <a:xfrm>
                <a:off x="2154216" y="3429000"/>
                <a:ext cx="7262181" cy="707886"/>
              </a:xfrm>
              <a:prstGeom prst="rect">
                <a:avLst/>
              </a:prstGeom>
              <a:blipFill>
                <a:blip r:embed="rId3"/>
                <a:stretch>
                  <a:fillRect l="-2936" t="-17241" b="-36207"/>
                </a:stretch>
              </a:blipFill>
            </p:spPr>
            <p:txBody>
              <a:bodyPr/>
              <a:lstStyle/>
              <a:p>
                <a:r>
                  <a:rPr lang="en-US">
                    <a:noFill/>
                  </a:rPr>
                  <a:t> </a:t>
                </a:r>
              </a:p>
            </p:txBody>
          </p:sp>
        </mc:Fallback>
      </mc:AlternateContent>
    </p:spTree>
    <p:extLst>
      <p:ext uri="{BB962C8B-B14F-4D97-AF65-F5344CB8AC3E}">
        <p14:creationId xmlns:p14="http://schemas.microsoft.com/office/powerpoint/2010/main" val="36406931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solidFill>
                  <a:schemeClr val="accent1"/>
                </a:solidFill>
              </a:rPr>
              <a:t>Heavy-Hitters (Frequent Items)</a:t>
            </a:r>
          </a:p>
        </p:txBody>
      </p:sp>
      <mc:AlternateContent xmlns:mc="http://schemas.openxmlformats.org/markup-compatibility/2006" xmlns:a14="http://schemas.microsoft.com/office/drawing/2010/main">
        <mc:Choice Requires="a14">
          <p:sp>
            <p:nvSpPr>
              <p:cNvPr id="4" name="Content Placeholder 3"/>
              <p:cNvSpPr>
                <a:spLocks noGrp="1"/>
              </p:cNvSpPr>
              <p:nvPr>
                <p:ph idx="1"/>
              </p:nvPr>
            </p:nvSpPr>
            <p:spPr>
              <a:xfrm>
                <a:off x="838200" y="1825625"/>
                <a:ext cx="10242755" cy="4859260"/>
              </a:xfrm>
            </p:spPr>
            <p:txBody>
              <a:bodyPr>
                <a:normAutofit/>
              </a:bodyPr>
              <a:lstStyle/>
              <a:p>
                <a:r>
                  <a:rPr lang="en-US" dirty="0"/>
                  <a:t> Given a set </a:t>
                </a:r>
                <a14:m>
                  <m:oMath xmlns:m="http://schemas.openxmlformats.org/officeDocument/2006/math">
                    <m:r>
                      <a:rPr lang="en-US" i="1" smtClean="0">
                        <a:solidFill>
                          <a:srgbClr val="C00000"/>
                        </a:solidFill>
                        <a:latin typeface="Cambria Math" panose="02040503050406030204" pitchFamily="18" charset="0"/>
                      </a:rPr>
                      <m:t>𝑆</m:t>
                    </m:r>
                  </m:oMath>
                </a14:m>
                <a:r>
                  <a:rPr lang="en-US" dirty="0"/>
                  <a:t> of </a:t>
                </a:r>
                <a14:m>
                  <m:oMath xmlns:m="http://schemas.openxmlformats.org/officeDocument/2006/math">
                    <m:r>
                      <a:rPr lang="en-US" i="1" smtClean="0">
                        <a:solidFill>
                          <a:srgbClr val="C00000"/>
                        </a:solidFill>
                        <a:latin typeface="Cambria Math" panose="02040503050406030204" pitchFamily="18" charset="0"/>
                      </a:rPr>
                      <m:t>𝑚</m:t>
                    </m:r>
                  </m:oMath>
                </a14:m>
                <a:r>
                  <a:rPr lang="en-US" dirty="0"/>
                  <a:t> elements from </a:t>
                </a:r>
                <a14:m>
                  <m:oMath xmlns:m="http://schemas.openxmlformats.org/officeDocument/2006/math">
                    <m:r>
                      <a:rPr lang="en-US" i="1" smtClean="0">
                        <a:solidFill>
                          <a:srgbClr val="C00000"/>
                        </a:solidFill>
                        <a:latin typeface="Cambria Math" panose="02040503050406030204" pitchFamily="18" charset="0"/>
                      </a:rPr>
                      <m:t>[</m:t>
                    </m:r>
                    <m:r>
                      <a:rPr lang="en-US" i="1" smtClean="0">
                        <a:solidFill>
                          <a:srgbClr val="C00000"/>
                        </a:solidFill>
                        <a:latin typeface="Cambria Math" panose="02040503050406030204" pitchFamily="18" charset="0"/>
                      </a:rPr>
                      <m:t>𝑛</m:t>
                    </m:r>
                    <m:r>
                      <a:rPr lang="en-US" i="1" smtClean="0">
                        <a:solidFill>
                          <a:srgbClr val="C00000"/>
                        </a:solidFill>
                        <a:latin typeface="Cambria Math" panose="02040503050406030204" pitchFamily="18" charset="0"/>
                      </a:rPr>
                      <m:t>]</m:t>
                    </m:r>
                  </m:oMath>
                </a14:m>
                <a:r>
                  <a:rPr lang="en-US" dirty="0"/>
                  <a:t>, let </a:t>
                </a:r>
                <a14:m>
                  <m:oMath xmlns:m="http://schemas.openxmlformats.org/officeDocument/2006/math">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𝑓</m:t>
                        </m:r>
                      </m:e>
                      <m:sub>
                        <m:r>
                          <a:rPr lang="en-US" b="0" i="1" smtClean="0">
                            <a:solidFill>
                              <a:srgbClr val="C00000"/>
                            </a:solidFill>
                            <a:latin typeface="Cambria Math" panose="02040503050406030204" pitchFamily="18" charset="0"/>
                          </a:rPr>
                          <m:t>𝑖</m:t>
                        </m:r>
                      </m:sub>
                    </m:sSub>
                  </m:oMath>
                </a14:m>
                <a:r>
                  <a:rPr lang="en-US" dirty="0">
                    <a:solidFill>
                      <a:srgbClr val="C00000"/>
                    </a:solidFill>
                  </a:rPr>
                  <a:t> </a:t>
                </a:r>
                <a:r>
                  <a:rPr lang="en-US" dirty="0">
                    <a:solidFill>
                      <a:schemeClr val="tx1"/>
                    </a:solidFill>
                  </a:rPr>
                  <a:t>be the frequency of element </a:t>
                </a:r>
                <a14:m>
                  <m:oMath xmlns:m="http://schemas.openxmlformats.org/officeDocument/2006/math">
                    <m:r>
                      <a:rPr lang="en-US" b="0" i="1" smtClean="0">
                        <a:solidFill>
                          <a:srgbClr val="C00000"/>
                        </a:solidFill>
                        <a:latin typeface="Cambria Math" panose="02040503050406030204" pitchFamily="18" charset="0"/>
                      </a:rPr>
                      <m:t>𝑖</m:t>
                    </m:r>
                  </m:oMath>
                </a14:m>
                <a:r>
                  <a:rPr lang="en-US" dirty="0">
                    <a:solidFill>
                      <a:schemeClr val="tx1"/>
                    </a:solidFill>
                  </a:rPr>
                  <a:t>. (How often it appears)</a:t>
                </a:r>
              </a:p>
              <a:p>
                <a:r>
                  <a:rPr lang="en-US" dirty="0">
                    <a:solidFill>
                      <a:schemeClr val="tx1"/>
                    </a:solidFill>
                  </a:rPr>
                  <a:t> Let </a:t>
                </a:r>
                <a14:m>
                  <m:oMath xmlns:m="http://schemas.openxmlformats.org/officeDocument/2006/math">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𝐿</m:t>
                        </m:r>
                      </m:e>
                      <m:sub>
                        <m:r>
                          <a:rPr lang="en-US" b="0" i="1" smtClean="0">
                            <a:solidFill>
                              <a:srgbClr val="C00000"/>
                            </a:solidFill>
                            <a:latin typeface="Cambria Math" panose="02040503050406030204" pitchFamily="18" charset="0"/>
                          </a:rPr>
                          <m:t>2</m:t>
                        </m:r>
                      </m:sub>
                    </m:sSub>
                  </m:oMath>
                </a14:m>
                <a:r>
                  <a:rPr lang="en-US" dirty="0"/>
                  <a:t> be the norm of the frequency vector:</a:t>
                </a:r>
              </a:p>
              <a:p>
                <a:pPr lvl="1"/>
                <a:endParaRPr lang="en-US" dirty="0">
                  <a:solidFill>
                    <a:schemeClr val="tx1"/>
                  </a:solidFill>
                </a:endParaRPr>
              </a:p>
              <a:p>
                <a:pPr lvl="1"/>
                <a:endParaRPr lang="en-US" dirty="0"/>
              </a:p>
              <a:p>
                <a:pPr lvl="1"/>
                <a:endParaRPr lang="en-US" dirty="0">
                  <a:solidFill>
                    <a:schemeClr val="tx1"/>
                  </a:solidFill>
                </a:endParaRPr>
              </a:p>
              <a:p>
                <a:r>
                  <a:rPr lang="en-US" dirty="0"/>
                  <a:t> </a:t>
                </a:r>
                <a:r>
                  <a:rPr lang="en-US" dirty="0">
                    <a:solidFill>
                      <a:srgbClr val="00B050"/>
                    </a:solidFill>
                  </a:rPr>
                  <a:t>Goal</a:t>
                </a:r>
                <a:r>
                  <a:rPr lang="en-US" dirty="0"/>
                  <a:t>: </a:t>
                </a:r>
                <a:r>
                  <a:rPr lang="en-US" dirty="0">
                    <a:solidFill>
                      <a:schemeClr val="tx1"/>
                    </a:solidFill>
                  </a:rPr>
                  <a:t>Given a set </a:t>
                </a:r>
                <a14:m>
                  <m:oMath xmlns:m="http://schemas.openxmlformats.org/officeDocument/2006/math">
                    <m:r>
                      <a:rPr lang="en-US" b="0" i="1" smtClean="0">
                        <a:solidFill>
                          <a:srgbClr val="C00000"/>
                        </a:solidFill>
                        <a:latin typeface="Cambria Math" panose="02040503050406030204" pitchFamily="18" charset="0"/>
                      </a:rPr>
                      <m:t>𝑆</m:t>
                    </m:r>
                  </m:oMath>
                </a14:m>
                <a:r>
                  <a:rPr lang="en-US" dirty="0">
                    <a:solidFill>
                      <a:schemeClr val="tx1"/>
                    </a:solidFill>
                  </a:rPr>
                  <a:t> of </a:t>
                </a:r>
                <a14:m>
                  <m:oMath xmlns:m="http://schemas.openxmlformats.org/officeDocument/2006/math">
                    <m:r>
                      <a:rPr lang="en-US" b="0" i="1" smtClean="0">
                        <a:solidFill>
                          <a:srgbClr val="C00000"/>
                        </a:solidFill>
                        <a:latin typeface="Cambria Math" panose="02040503050406030204" pitchFamily="18" charset="0"/>
                      </a:rPr>
                      <m:t>𝑚</m:t>
                    </m:r>
                  </m:oMath>
                </a14:m>
                <a:r>
                  <a:rPr lang="en-US" dirty="0">
                    <a:solidFill>
                      <a:schemeClr val="tx1"/>
                    </a:solidFill>
                  </a:rPr>
                  <a:t> elements from </a:t>
                </a:r>
                <a14:m>
                  <m:oMath xmlns:m="http://schemas.openxmlformats.org/officeDocument/2006/math">
                    <m:r>
                      <a:rPr lang="en-US" b="0"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𝑛</m:t>
                    </m:r>
                    <m:r>
                      <a:rPr lang="en-US" b="0" i="1" smtClean="0">
                        <a:solidFill>
                          <a:srgbClr val="C00000"/>
                        </a:solidFill>
                        <a:latin typeface="Cambria Math" panose="02040503050406030204" pitchFamily="18" charset="0"/>
                      </a:rPr>
                      <m:t>]</m:t>
                    </m:r>
                  </m:oMath>
                </a14:m>
                <a:r>
                  <a:rPr lang="en-US" dirty="0">
                    <a:solidFill>
                      <a:srgbClr val="C00000"/>
                    </a:solidFill>
                  </a:rPr>
                  <a:t> </a:t>
                </a:r>
                <a:r>
                  <a:rPr lang="en-US" dirty="0">
                    <a:solidFill>
                      <a:schemeClr val="tx1"/>
                    </a:solidFill>
                  </a:rPr>
                  <a:t>and a threshold </a:t>
                </a:r>
                <a14:m>
                  <m:oMath xmlns:m="http://schemas.openxmlformats.org/officeDocument/2006/math">
                    <m:r>
                      <a:rPr lang="en-US" b="0" i="1" smtClean="0">
                        <a:solidFill>
                          <a:srgbClr val="C00000"/>
                        </a:solidFill>
                        <a:latin typeface="Cambria Math" panose="02040503050406030204" pitchFamily="18" charset="0"/>
                      </a:rPr>
                      <m:t>𝜀</m:t>
                    </m:r>
                  </m:oMath>
                </a14:m>
                <a:r>
                  <a:rPr lang="en-US" dirty="0">
                    <a:solidFill>
                      <a:schemeClr val="tx1"/>
                    </a:solidFill>
                  </a:rPr>
                  <a:t>, output the elements </a:t>
                </a:r>
                <a14:m>
                  <m:oMath xmlns:m="http://schemas.openxmlformats.org/officeDocument/2006/math">
                    <m:r>
                      <a:rPr lang="en-US" i="1" smtClean="0">
                        <a:solidFill>
                          <a:srgbClr val="C00000"/>
                        </a:solidFill>
                        <a:latin typeface="Cambria Math" panose="02040503050406030204" pitchFamily="18" charset="0"/>
                      </a:rPr>
                      <m:t>𝑖</m:t>
                    </m:r>
                  </m:oMath>
                </a14:m>
                <a:r>
                  <a:rPr lang="en-US" dirty="0">
                    <a:solidFill>
                      <a:schemeClr val="tx1"/>
                    </a:solidFill>
                  </a:rPr>
                  <a:t> such that </a:t>
                </a:r>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𝑓</m:t>
                        </m:r>
                      </m:e>
                      <m:sub>
                        <m:r>
                          <a:rPr lang="en-US" i="1">
                            <a:solidFill>
                              <a:srgbClr val="C00000"/>
                            </a:solidFill>
                            <a:latin typeface="Cambria Math" panose="02040503050406030204" pitchFamily="18" charset="0"/>
                          </a:rPr>
                          <m:t>𝑖</m:t>
                        </m:r>
                      </m:sub>
                    </m:sSub>
                    <m:r>
                      <a:rPr lang="en-US" b="0" i="1" smtClean="0">
                        <a:solidFill>
                          <a:srgbClr val="C00000"/>
                        </a:solidFill>
                        <a:latin typeface="Cambria Math" panose="02040503050406030204" pitchFamily="18" charset="0"/>
                      </a:rPr>
                      <m:t>&gt;</m:t>
                    </m:r>
                  </m:oMath>
                </a14:m>
                <a:r>
                  <a:rPr lang="en-US" dirty="0">
                    <a:solidFill>
                      <a:srgbClr val="C00000"/>
                    </a:solidFill>
                  </a:rPr>
                  <a:t> </a:t>
                </a:r>
                <a14:m>
                  <m:oMath xmlns:m="http://schemas.openxmlformats.org/officeDocument/2006/math">
                    <m:r>
                      <a:rPr lang="en-US" b="0" i="1" smtClean="0">
                        <a:solidFill>
                          <a:srgbClr val="C00000"/>
                        </a:solidFill>
                        <a:latin typeface="Cambria Math" panose="02040503050406030204" pitchFamily="18" charset="0"/>
                      </a:rPr>
                      <m:t>𝜀</m:t>
                    </m:r>
                    <m:r>
                      <a:rPr lang="en-US" i="1">
                        <a:solidFill>
                          <a:srgbClr val="C00000"/>
                        </a:solidFill>
                        <a:latin typeface="Cambria Math" panose="02040503050406030204" pitchFamily="18" charset="0"/>
                      </a:rPr>
                      <m:t> </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𝐿</m:t>
                        </m:r>
                      </m:e>
                      <m:sub>
                        <m:r>
                          <a:rPr lang="en-US" i="1">
                            <a:solidFill>
                              <a:srgbClr val="C00000"/>
                            </a:solidFill>
                            <a:latin typeface="Cambria Math" panose="02040503050406030204" pitchFamily="18" charset="0"/>
                          </a:rPr>
                          <m:t>2</m:t>
                        </m:r>
                      </m:sub>
                    </m:sSub>
                  </m:oMath>
                </a14:m>
                <a:r>
                  <a:rPr lang="en-US" dirty="0"/>
                  <a:t>...and no elements </a:t>
                </a:r>
                <a14:m>
                  <m:oMath xmlns:m="http://schemas.openxmlformats.org/officeDocument/2006/math">
                    <m:r>
                      <a:rPr lang="en-US" b="0" i="1" smtClean="0">
                        <a:solidFill>
                          <a:srgbClr val="C00000"/>
                        </a:solidFill>
                        <a:latin typeface="Cambria Math" panose="02040503050406030204" pitchFamily="18" charset="0"/>
                      </a:rPr>
                      <m:t>𝑗</m:t>
                    </m:r>
                  </m:oMath>
                </a14:m>
                <a:r>
                  <a:rPr lang="en-US" dirty="0"/>
                  <a:t> such that </a:t>
                </a:r>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𝑓</m:t>
                        </m:r>
                      </m:e>
                      <m:sub>
                        <m:r>
                          <a:rPr lang="en-US" b="0" i="1" smtClean="0">
                            <a:solidFill>
                              <a:srgbClr val="C00000"/>
                            </a:solidFill>
                            <a:latin typeface="Cambria Math" panose="02040503050406030204" pitchFamily="18" charset="0"/>
                          </a:rPr>
                          <m:t>𝑗</m:t>
                        </m:r>
                      </m:sub>
                    </m:sSub>
                    <m:r>
                      <a:rPr lang="en-US" b="0" i="1" smtClean="0">
                        <a:solidFill>
                          <a:srgbClr val="C00000"/>
                        </a:solidFill>
                        <a:latin typeface="Cambria Math" panose="02040503050406030204" pitchFamily="18" charset="0"/>
                      </a:rPr>
                      <m:t>&lt;</m:t>
                    </m:r>
                  </m:oMath>
                </a14:m>
                <a:r>
                  <a:rPr lang="en-US" dirty="0">
                    <a:solidFill>
                      <a:srgbClr val="C00000"/>
                    </a:solidFill>
                  </a:rPr>
                  <a:t> </a:t>
                </a:r>
                <a14:m>
                  <m:oMath xmlns:m="http://schemas.openxmlformats.org/officeDocument/2006/math">
                    <m:f>
                      <m:fPr>
                        <m:ctrlPr>
                          <a:rPr lang="en-US" b="0" i="1" smtClean="0">
                            <a:solidFill>
                              <a:srgbClr val="C00000"/>
                            </a:solidFill>
                            <a:latin typeface="Cambria Math" panose="02040503050406030204" pitchFamily="18" charset="0"/>
                          </a:rPr>
                        </m:ctrlPr>
                      </m:fPr>
                      <m:num>
                        <m:r>
                          <a:rPr lang="en-US" i="1" smtClean="0">
                            <a:solidFill>
                              <a:srgbClr val="C00000"/>
                            </a:solidFill>
                            <a:latin typeface="Cambria Math" panose="02040503050406030204" pitchFamily="18" charset="0"/>
                          </a:rPr>
                          <m:t>𝜀</m:t>
                        </m:r>
                      </m:num>
                      <m:den>
                        <m:r>
                          <a:rPr lang="en-US" b="0" i="0" smtClean="0">
                            <a:solidFill>
                              <a:srgbClr val="C00000"/>
                            </a:solidFill>
                            <a:latin typeface="Cambria Math" panose="02040503050406030204" pitchFamily="18" charset="0"/>
                          </a:rPr>
                          <m:t>16</m:t>
                        </m:r>
                      </m:den>
                    </m:f>
                    <m:r>
                      <a:rPr lang="en-US" i="1">
                        <a:solidFill>
                          <a:srgbClr val="C00000"/>
                        </a:solidFill>
                        <a:latin typeface="Cambria Math" panose="02040503050406030204" pitchFamily="18" charset="0"/>
                      </a:rPr>
                      <m:t> </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𝐿</m:t>
                        </m:r>
                      </m:e>
                      <m:sub>
                        <m:r>
                          <a:rPr lang="en-US" i="1">
                            <a:solidFill>
                              <a:srgbClr val="C00000"/>
                            </a:solidFill>
                            <a:latin typeface="Cambria Math" panose="02040503050406030204" pitchFamily="18" charset="0"/>
                          </a:rPr>
                          <m:t>2</m:t>
                        </m:r>
                      </m:sub>
                    </m:sSub>
                  </m:oMath>
                </a14:m>
                <a:endParaRPr lang="en-US" dirty="0"/>
              </a:p>
              <a:p>
                <a:r>
                  <a:rPr lang="en-US" dirty="0"/>
                  <a:t> </a:t>
                </a:r>
                <a:r>
                  <a:rPr lang="en-US" dirty="0">
                    <a:solidFill>
                      <a:srgbClr val="00B050"/>
                    </a:solidFill>
                  </a:rPr>
                  <a:t>Motivation</a:t>
                </a:r>
                <a:r>
                  <a:rPr lang="en-US" dirty="0"/>
                  <a:t>: DDoS prevention, iceberg queries</a:t>
                </a:r>
              </a:p>
            </p:txBody>
          </p:sp>
        </mc:Choice>
        <mc:Fallback xmlns="">
          <p:sp>
            <p:nvSpPr>
              <p:cNvPr id="4" name="Content Placeholder 3"/>
              <p:cNvSpPr>
                <a:spLocks noGrp="1" noRot="1" noChangeAspect="1" noMove="1" noResize="1" noEditPoints="1" noAdjustHandles="1" noChangeArrowheads="1" noChangeShapeType="1" noTextEdit="1"/>
              </p:cNvSpPr>
              <p:nvPr>
                <p:ph idx="1"/>
              </p:nvPr>
            </p:nvSpPr>
            <p:spPr>
              <a:xfrm>
                <a:off x="838200" y="1825625"/>
                <a:ext cx="10242755" cy="4859260"/>
              </a:xfrm>
              <a:blipFill>
                <a:blip r:embed="rId3"/>
                <a:stretch>
                  <a:fillRect l="-1071" t="-2005" r="-6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8DE5084D-A1B2-4D22-92B3-FEB7B458DCC7}"/>
                  </a:ext>
                </a:extLst>
              </p:cNvPr>
              <p:cNvSpPr/>
              <p:nvPr/>
            </p:nvSpPr>
            <p:spPr>
              <a:xfrm>
                <a:off x="2369574" y="3263998"/>
                <a:ext cx="6253315" cy="109446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3200" i="1" smtClean="0">
                              <a:solidFill>
                                <a:srgbClr val="C00000"/>
                              </a:solidFill>
                              <a:latin typeface="Cambria Math" panose="02040503050406030204" pitchFamily="18" charset="0"/>
                            </a:rPr>
                          </m:ctrlPr>
                        </m:sSubPr>
                        <m:e>
                          <m:r>
                            <a:rPr lang="en-US" sz="3200" i="1">
                              <a:solidFill>
                                <a:srgbClr val="C00000"/>
                              </a:solidFill>
                              <a:latin typeface="Cambria Math" panose="02040503050406030204" pitchFamily="18" charset="0"/>
                            </a:rPr>
                            <m:t>𝐿</m:t>
                          </m:r>
                        </m:e>
                        <m:sub>
                          <m:r>
                            <a:rPr lang="en-US" sz="3200" i="1">
                              <a:solidFill>
                                <a:srgbClr val="C00000"/>
                              </a:solidFill>
                              <a:latin typeface="Cambria Math" panose="02040503050406030204" pitchFamily="18" charset="0"/>
                            </a:rPr>
                            <m:t>2</m:t>
                          </m:r>
                        </m:sub>
                      </m:sSub>
                      <m:r>
                        <a:rPr lang="en-US" sz="3200" b="0" i="1" smtClean="0">
                          <a:solidFill>
                            <a:srgbClr val="C00000"/>
                          </a:solidFill>
                          <a:latin typeface="Cambria Math" panose="02040503050406030204" pitchFamily="18" charset="0"/>
                        </a:rPr>
                        <m:t>=</m:t>
                      </m:r>
                      <m:rad>
                        <m:radPr>
                          <m:degHide m:val="on"/>
                          <m:ctrlPr>
                            <a:rPr lang="en-US" sz="3200" b="0" i="1" smtClean="0">
                              <a:solidFill>
                                <a:srgbClr val="C00000"/>
                              </a:solidFill>
                              <a:latin typeface="Cambria Math" panose="02040503050406030204" pitchFamily="18" charset="0"/>
                            </a:rPr>
                          </m:ctrlPr>
                        </m:radPr>
                        <m:deg/>
                        <m:e>
                          <m:sSubSup>
                            <m:sSubSupPr>
                              <m:ctrlPr>
                                <a:rPr lang="en-US" sz="3200" i="1">
                                  <a:solidFill>
                                    <a:srgbClr val="C00000"/>
                                  </a:solidFill>
                                  <a:latin typeface="Cambria Math" panose="02040503050406030204" pitchFamily="18" charset="0"/>
                                </a:rPr>
                              </m:ctrlPr>
                            </m:sSubSupPr>
                            <m:e>
                              <m:r>
                                <a:rPr lang="en-US" sz="3200" i="1">
                                  <a:solidFill>
                                    <a:srgbClr val="C00000"/>
                                  </a:solidFill>
                                  <a:latin typeface="Cambria Math" panose="02040503050406030204" pitchFamily="18" charset="0"/>
                                </a:rPr>
                                <m:t>𝑓</m:t>
                              </m:r>
                            </m:e>
                            <m:sub>
                              <m:r>
                                <a:rPr lang="en-US" sz="3200" i="1">
                                  <a:solidFill>
                                    <a:srgbClr val="C00000"/>
                                  </a:solidFill>
                                  <a:latin typeface="Cambria Math" panose="02040503050406030204" pitchFamily="18" charset="0"/>
                                </a:rPr>
                                <m:t>1</m:t>
                              </m:r>
                            </m:sub>
                            <m:sup>
                              <m:r>
                                <a:rPr lang="en-US" sz="3200" i="1">
                                  <a:solidFill>
                                    <a:srgbClr val="C00000"/>
                                  </a:solidFill>
                                  <a:latin typeface="Cambria Math" panose="02040503050406030204" pitchFamily="18" charset="0"/>
                                </a:rPr>
                                <m:t>2</m:t>
                              </m:r>
                            </m:sup>
                          </m:sSubSup>
                          <m:r>
                            <a:rPr lang="en-US" sz="3200" i="1">
                              <a:solidFill>
                                <a:srgbClr val="C00000"/>
                              </a:solidFill>
                              <a:latin typeface="Cambria Math" panose="02040503050406030204" pitchFamily="18" charset="0"/>
                            </a:rPr>
                            <m:t>+</m:t>
                          </m:r>
                          <m:sSubSup>
                            <m:sSubSupPr>
                              <m:ctrlPr>
                                <a:rPr lang="en-US" sz="3200" i="1">
                                  <a:solidFill>
                                    <a:srgbClr val="C00000"/>
                                  </a:solidFill>
                                  <a:latin typeface="Cambria Math" panose="02040503050406030204" pitchFamily="18" charset="0"/>
                                </a:rPr>
                              </m:ctrlPr>
                            </m:sSubSupPr>
                            <m:e>
                              <m:r>
                                <a:rPr lang="en-US" sz="3200" i="1">
                                  <a:solidFill>
                                    <a:srgbClr val="C00000"/>
                                  </a:solidFill>
                                  <a:latin typeface="Cambria Math" panose="02040503050406030204" pitchFamily="18" charset="0"/>
                                </a:rPr>
                                <m:t>𝑓</m:t>
                              </m:r>
                            </m:e>
                            <m:sub>
                              <m:r>
                                <a:rPr lang="en-US" sz="3200" i="1">
                                  <a:solidFill>
                                    <a:srgbClr val="C00000"/>
                                  </a:solidFill>
                                  <a:latin typeface="Cambria Math" panose="02040503050406030204" pitchFamily="18" charset="0"/>
                                </a:rPr>
                                <m:t>2</m:t>
                              </m:r>
                            </m:sub>
                            <m:sup>
                              <m:r>
                                <a:rPr lang="en-US" sz="3200" i="1">
                                  <a:solidFill>
                                    <a:srgbClr val="C00000"/>
                                  </a:solidFill>
                                  <a:latin typeface="Cambria Math" panose="02040503050406030204" pitchFamily="18" charset="0"/>
                                </a:rPr>
                                <m:t>2</m:t>
                              </m:r>
                            </m:sup>
                          </m:sSubSup>
                          <m:r>
                            <a:rPr lang="en-US" sz="3200" i="1">
                              <a:solidFill>
                                <a:srgbClr val="C00000"/>
                              </a:solidFill>
                              <a:latin typeface="Cambria Math" panose="02040503050406030204" pitchFamily="18" charset="0"/>
                            </a:rPr>
                            <m:t>+…+</m:t>
                          </m:r>
                          <m:sSubSup>
                            <m:sSubSupPr>
                              <m:ctrlPr>
                                <a:rPr lang="en-US" sz="3200" i="1">
                                  <a:solidFill>
                                    <a:srgbClr val="C00000"/>
                                  </a:solidFill>
                                  <a:latin typeface="Cambria Math" panose="02040503050406030204" pitchFamily="18" charset="0"/>
                                </a:rPr>
                              </m:ctrlPr>
                            </m:sSubSupPr>
                            <m:e>
                              <m:r>
                                <a:rPr lang="en-US" sz="3200" i="1">
                                  <a:solidFill>
                                    <a:srgbClr val="C00000"/>
                                  </a:solidFill>
                                  <a:latin typeface="Cambria Math" panose="02040503050406030204" pitchFamily="18" charset="0"/>
                                </a:rPr>
                                <m:t>𝑓</m:t>
                              </m:r>
                            </m:e>
                            <m:sub>
                              <m:r>
                                <a:rPr lang="en-US" sz="3200" i="1">
                                  <a:solidFill>
                                    <a:srgbClr val="C00000"/>
                                  </a:solidFill>
                                  <a:latin typeface="Cambria Math" panose="02040503050406030204" pitchFamily="18" charset="0"/>
                                </a:rPr>
                                <m:t>𝑛</m:t>
                              </m:r>
                            </m:sub>
                            <m:sup>
                              <m:r>
                                <a:rPr lang="en-US" sz="3200" i="1">
                                  <a:solidFill>
                                    <a:srgbClr val="C00000"/>
                                  </a:solidFill>
                                  <a:latin typeface="Cambria Math" panose="02040503050406030204" pitchFamily="18" charset="0"/>
                                </a:rPr>
                                <m:t>2</m:t>
                              </m:r>
                            </m:sup>
                          </m:sSubSup>
                        </m:e>
                      </m:rad>
                    </m:oMath>
                  </m:oMathPara>
                </a14:m>
                <a:endParaRPr lang="en-US" sz="3200" dirty="0"/>
              </a:p>
            </p:txBody>
          </p:sp>
        </mc:Choice>
        <mc:Fallback xmlns="">
          <p:sp>
            <p:nvSpPr>
              <p:cNvPr id="2" name="Rectangle 1">
                <a:extLst>
                  <a:ext uri="{FF2B5EF4-FFF2-40B4-BE49-F238E27FC236}">
                    <a16:creationId xmlns:a16="http://schemas.microsoft.com/office/drawing/2014/main" id="{8DE5084D-A1B2-4D22-92B3-FEB7B458DCC7}"/>
                  </a:ext>
                </a:extLst>
              </p:cNvPr>
              <p:cNvSpPr>
                <a:spLocks noRot="1" noChangeAspect="1" noMove="1" noResize="1" noEditPoints="1" noAdjustHandles="1" noChangeArrowheads="1" noChangeShapeType="1" noTextEdit="1"/>
              </p:cNvSpPr>
              <p:nvPr/>
            </p:nvSpPr>
            <p:spPr>
              <a:xfrm>
                <a:off x="2369574" y="3263998"/>
                <a:ext cx="6253315" cy="1094467"/>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06500656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B17419AC-DCE6-4371-8DE2-D617E99D653D}"/>
                  </a:ext>
                </a:extLst>
              </p:cNvPr>
              <p:cNvSpPr>
                <a:spLocks noGrp="1"/>
              </p:cNvSpPr>
              <p:nvPr>
                <p:ph type="title"/>
              </p:nvPr>
            </p:nvSpPr>
            <p:spPr/>
            <p:txBody>
              <a:bodyPr/>
              <a:lstStyle/>
              <a:p>
                <a:r>
                  <a:rPr lang="en-US" dirty="0">
                    <a:solidFill>
                      <a:schemeClr val="accent1"/>
                    </a:solidFill>
                  </a:rPr>
                  <a:t>Frequency Moments (</a:t>
                </a:r>
                <a14:m>
                  <m:oMath xmlns:m="http://schemas.openxmlformats.org/officeDocument/2006/math">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𝐿</m:t>
                        </m:r>
                      </m:e>
                      <m:sub>
                        <m:r>
                          <a:rPr lang="en-US" b="0" i="1" smtClean="0">
                            <a:solidFill>
                              <a:srgbClr val="C00000"/>
                            </a:solidFill>
                            <a:latin typeface="Cambria Math" panose="02040503050406030204" pitchFamily="18" charset="0"/>
                          </a:rPr>
                          <m:t>𝑝</m:t>
                        </m:r>
                      </m:sub>
                    </m:sSub>
                  </m:oMath>
                </a14:m>
                <a:r>
                  <a:rPr lang="en-US" dirty="0">
                    <a:solidFill>
                      <a:schemeClr val="accent1"/>
                    </a:solidFill>
                  </a:rPr>
                  <a:t> Norm)</a:t>
                </a:r>
              </a:p>
            </p:txBody>
          </p:sp>
        </mc:Choice>
        <mc:Fallback xmlns="">
          <p:sp>
            <p:nvSpPr>
              <p:cNvPr id="2" name="Title 1">
                <a:extLst>
                  <a:ext uri="{FF2B5EF4-FFF2-40B4-BE49-F238E27FC236}">
                    <a16:creationId xmlns:a16="http://schemas.microsoft.com/office/drawing/2014/main" id="{B17419AC-DCE6-4371-8DE2-D617E99D653D}"/>
                  </a:ext>
                </a:extLst>
              </p:cNvPr>
              <p:cNvSpPr>
                <a:spLocks noGrp="1" noRot="1" noChangeAspect="1" noMove="1" noResize="1" noEditPoints="1" noAdjustHandles="1" noChangeArrowheads="1" noChangeShapeType="1" noTextEdit="1"/>
              </p:cNvSpPr>
              <p:nvPr>
                <p:ph type="title"/>
              </p:nvPr>
            </p:nvSpPr>
            <p:spPr>
              <a:blipFill>
                <a:blip r:embed="rId2"/>
                <a:stretch>
                  <a:fillRect l="-23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Content Placeholder 3">
                <a:extLst>
                  <a:ext uri="{FF2B5EF4-FFF2-40B4-BE49-F238E27FC236}">
                    <a16:creationId xmlns:a16="http://schemas.microsoft.com/office/drawing/2014/main" id="{46EDD9D9-1338-4BC5-9D28-964A84C143C2}"/>
                  </a:ext>
                </a:extLst>
              </p:cNvPr>
              <p:cNvSpPr>
                <a:spLocks noGrp="1"/>
              </p:cNvSpPr>
              <p:nvPr>
                <p:ph idx="1"/>
              </p:nvPr>
            </p:nvSpPr>
            <p:spPr>
              <a:xfrm>
                <a:off x="838200" y="1825624"/>
                <a:ext cx="10242755" cy="4734973"/>
              </a:xfrm>
            </p:spPr>
            <p:txBody>
              <a:bodyPr>
                <a:normAutofit/>
              </a:bodyPr>
              <a:lstStyle/>
              <a:p>
                <a:r>
                  <a:rPr lang="en-US" dirty="0"/>
                  <a:t> Given a set </a:t>
                </a:r>
                <a14:m>
                  <m:oMath xmlns:m="http://schemas.openxmlformats.org/officeDocument/2006/math">
                    <m:r>
                      <a:rPr lang="en-US" i="1" smtClean="0">
                        <a:solidFill>
                          <a:srgbClr val="C00000"/>
                        </a:solidFill>
                        <a:latin typeface="Cambria Math" panose="02040503050406030204" pitchFamily="18" charset="0"/>
                      </a:rPr>
                      <m:t>𝑆</m:t>
                    </m:r>
                  </m:oMath>
                </a14:m>
                <a:r>
                  <a:rPr lang="en-US" dirty="0"/>
                  <a:t> of </a:t>
                </a:r>
                <a14:m>
                  <m:oMath xmlns:m="http://schemas.openxmlformats.org/officeDocument/2006/math">
                    <m:r>
                      <a:rPr lang="en-US" i="1" smtClean="0">
                        <a:solidFill>
                          <a:srgbClr val="C00000"/>
                        </a:solidFill>
                        <a:latin typeface="Cambria Math" panose="02040503050406030204" pitchFamily="18" charset="0"/>
                      </a:rPr>
                      <m:t>𝑚</m:t>
                    </m:r>
                  </m:oMath>
                </a14:m>
                <a:r>
                  <a:rPr lang="en-US" dirty="0"/>
                  <a:t> elements from </a:t>
                </a:r>
                <a14:m>
                  <m:oMath xmlns:m="http://schemas.openxmlformats.org/officeDocument/2006/math">
                    <m:r>
                      <a:rPr lang="en-US" i="1" smtClean="0">
                        <a:solidFill>
                          <a:srgbClr val="C00000"/>
                        </a:solidFill>
                        <a:latin typeface="Cambria Math" panose="02040503050406030204" pitchFamily="18" charset="0"/>
                      </a:rPr>
                      <m:t>[</m:t>
                    </m:r>
                    <m:r>
                      <a:rPr lang="en-US" i="1" smtClean="0">
                        <a:solidFill>
                          <a:srgbClr val="C00000"/>
                        </a:solidFill>
                        <a:latin typeface="Cambria Math" panose="02040503050406030204" pitchFamily="18" charset="0"/>
                      </a:rPr>
                      <m:t>𝑛</m:t>
                    </m:r>
                    <m:r>
                      <a:rPr lang="en-US" i="1" smtClean="0">
                        <a:solidFill>
                          <a:srgbClr val="C00000"/>
                        </a:solidFill>
                        <a:latin typeface="Cambria Math" panose="02040503050406030204" pitchFamily="18" charset="0"/>
                      </a:rPr>
                      <m:t>]</m:t>
                    </m:r>
                  </m:oMath>
                </a14:m>
                <a:r>
                  <a:rPr lang="en-US" dirty="0"/>
                  <a:t>, let </a:t>
                </a:r>
                <a14:m>
                  <m:oMath xmlns:m="http://schemas.openxmlformats.org/officeDocument/2006/math">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𝑓</m:t>
                        </m:r>
                      </m:e>
                      <m:sub>
                        <m:r>
                          <a:rPr lang="en-US" b="0" i="1" smtClean="0">
                            <a:solidFill>
                              <a:srgbClr val="C00000"/>
                            </a:solidFill>
                            <a:latin typeface="Cambria Math" panose="02040503050406030204" pitchFamily="18" charset="0"/>
                          </a:rPr>
                          <m:t>𝑖</m:t>
                        </m:r>
                      </m:sub>
                    </m:sSub>
                  </m:oMath>
                </a14:m>
                <a:r>
                  <a:rPr lang="en-US" dirty="0">
                    <a:solidFill>
                      <a:srgbClr val="C00000"/>
                    </a:solidFill>
                  </a:rPr>
                  <a:t> </a:t>
                </a:r>
                <a:r>
                  <a:rPr lang="en-US" dirty="0">
                    <a:solidFill>
                      <a:schemeClr val="tx1"/>
                    </a:solidFill>
                  </a:rPr>
                  <a:t>be the frequency of element </a:t>
                </a:r>
                <a14:m>
                  <m:oMath xmlns:m="http://schemas.openxmlformats.org/officeDocument/2006/math">
                    <m:r>
                      <a:rPr lang="en-US" b="0" i="1" smtClean="0">
                        <a:solidFill>
                          <a:srgbClr val="C00000"/>
                        </a:solidFill>
                        <a:latin typeface="Cambria Math" panose="02040503050406030204" pitchFamily="18" charset="0"/>
                      </a:rPr>
                      <m:t>𝑖</m:t>
                    </m:r>
                  </m:oMath>
                </a14:m>
                <a:r>
                  <a:rPr lang="en-US" dirty="0">
                    <a:solidFill>
                      <a:schemeClr val="tx1"/>
                    </a:solidFill>
                  </a:rPr>
                  <a:t>. (How often it appears)</a:t>
                </a:r>
              </a:p>
              <a:p>
                <a:r>
                  <a:rPr lang="en-US" dirty="0">
                    <a:solidFill>
                      <a:schemeClr val="tx1"/>
                    </a:solidFill>
                  </a:rPr>
                  <a:t> Let </a:t>
                </a:r>
                <a14:m>
                  <m:oMath xmlns:m="http://schemas.openxmlformats.org/officeDocument/2006/math">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𝐹</m:t>
                        </m:r>
                      </m:e>
                      <m:sub>
                        <m:r>
                          <a:rPr lang="en-US" b="0" i="1" smtClean="0">
                            <a:solidFill>
                              <a:srgbClr val="C00000"/>
                            </a:solidFill>
                            <a:latin typeface="Cambria Math" panose="02040503050406030204" pitchFamily="18" charset="0"/>
                          </a:rPr>
                          <m:t>𝑝</m:t>
                        </m:r>
                      </m:sub>
                    </m:sSub>
                  </m:oMath>
                </a14:m>
                <a:r>
                  <a:rPr lang="en-US" dirty="0"/>
                  <a:t> be the frequency moment of the vector:</a:t>
                </a:r>
              </a:p>
              <a:p>
                <a:pPr lvl="1"/>
                <a:endParaRPr lang="en-US" dirty="0">
                  <a:solidFill>
                    <a:schemeClr val="tx1"/>
                  </a:solidFill>
                </a:endParaRPr>
              </a:p>
              <a:p>
                <a:pPr lvl="1"/>
                <a:endParaRPr lang="en-US" dirty="0"/>
              </a:p>
              <a:p>
                <a:pPr lvl="1"/>
                <a:endParaRPr lang="en-US" dirty="0">
                  <a:solidFill>
                    <a:schemeClr val="tx1"/>
                  </a:solidFill>
                </a:endParaRPr>
              </a:p>
              <a:p>
                <a:r>
                  <a:rPr lang="en-US" dirty="0"/>
                  <a:t> </a:t>
                </a:r>
                <a:r>
                  <a:rPr lang="en-US" dirty="0">
                    <a:solidFill>
                      <a:srgbClr val="00B050"/>
                    </a:solidFill>
                  </a:rPr>
                  <a:t>Goal</a:t>
                </a:r>
                <a:r>
                  <a:rPr lang="en-US" dirty="0"/>
                  <a:t>: </a:t>
                </a:r>
                <a:r>
                  <a:rPr lang="en-US" dirty="0">
                    <a:solidFill>
                      <a:schemeClr val="tx1"/>
                    </a:solidFill>
                  </a:rPr>
                  <a:t>Given a set </a:t>
                </a:r>
                <a14:m>
                  <m:oMath xmlns:m="http://schemas.openxmlformats.org/officeDocument/2006/math">
                    <m:r>
                      <a:rPr lang="en-US" b="0" i="1" smtClean="0">
                        <a:solidFill>
                          <a:srgbClr val="C00000"/>
                        </a:solidFill>
                        <a:latin typeface="Cambria Math" panose="02040503050406030204" pitchFamily="18" charset="0"/>
                      </a:rPr>
                      <m:t>𝑆</m:t>
                    </m:r>
                  </m:oMath>
                </a14:m>
                <a:r>
                  <a:rPr lang="en-US" dirty="0">
                    <a:solidFill>
                      <a:schemeClr val="tx1"/>
                    </a:solidFill>
                  </a:rPr>
                  <a:t> of </a:t>
                </a:r>
                <a14:m>
                  <m:oMath xmlns:m="http://schemas.openxmlformats.org/officeDocument/2006/math">
                    <m:r>
                      <a:rPr lang="en-US" b="0" i="1" smtClean="0">
                        <a:solidFill>
                          <a:srgbClr val="C00000"/>
                        </a:solidFill>
                        <a:latin typeface="Cambria Math" panose="02040503050406030204" pitchFamily="18" charset="0"/>
                      </a:rPr>
                      <m:t>𝑚</m:t>
                    </m:r>
                  </m:oMath>
                </a14:m>
                <a:r>
                  <a:rPr lang="en-US" dirty="0">
                    <a:solidFill>
                      <a:schemeClr val="tx1"/>
                    </a:solidFill>
                  </a:rPr>
                  <a:t> elements from </a:t>
                </a:r>
                <a14:m>
                  <m:oMath xmlns:m="http://schemas.openxmlformats.org/officeDocument/2006/math">
                    <m:r>
                      <a:rPr lang="en-US" b="0"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𝑛</m:t>
                    </m:r>
                    <m:r>
                      <a:rPr lang="en-US" b="0" i="1" smtClean="0">
                        <a:solidFill>
                          <a:srgbClr val="C00000"/>
                        </a:solidFill>
                        <a:latin typeface="Cambria Math" panose="02040503050406030204" pitchFamily="18" charset="0"/>
                      </a:rPr>
                      <m:t>]</m:t>
                    </m:r>
                  </m:oMath>
                </a14:m>
                <a:r>
                  <a:rPr lang="en-US" dirty="0">
                    <a:solidFill>
                      <a:srgbClr val="C00000"/>
                    </a:solidFill>
                  </a:rPr>
                  <a:t> </a:t>
                </a:r>
                <a:r>
                  <a:rPr lang="en-US" dirty="0">
                    <a:solidFill>
                      <a:schemeClr val="tx1"/>
                    </a:solidFill>
                  </a:rPr>
                  <a:t>and an accuracy parameter </a:t>
                </a:r>
                <a14:m>
                  <m:oMath xmlns:m="http://schemas.openxmlformats.org/officeDocument/2006/math">
                    <m:r>
                      <a:rPr lang="en-US" b="0" i="1" smtClean="0">
                        <a:solidFill>
                          <a:srgbClr val="C00000"/>
                        </a:solidFill>
                        <a:latin typeface="Cambria Math" panose="02040503050406030204" pitchFamily="18" charset="0"/>
                      </a:rPr>
                      <m:t>𝜀</m:t>
                    </m:r>
                  </m:oMath>
                </a14:m>
                <a:r>
                  <a:rPr lang="en-US" dirty="0">
                    <a:solidFill>
                      <a:schemeClr val="tx1"/>
                    </a:solidFill>
                  </a:rPr>
                  <a:t>, output a </a:t>
                </a:r>
                <a14:m>
                  <m:oMath xmlns:m="http://schemas.openxmlformats.org/officeDocument/2006/math">
                    <m:r>
                      <a:rPr lang="en-US" b="0" i="0" smtClean="0">
                        <a:solidFill>
                          <a:srgbClr val="C00000"/>
                        </a:solidFill>
                        <a:latin typeface="Cambria Math" panose="02040503050406030204" pitchFamily="18" charset="0"/>
                      </a:rPr>
                      <m:t>(1+</m:t>
                    </m:r>
                    <m:r>
                      <a:rPr lang="en-US" i="1" smtClean="0">
                        <a:solidFill>
                          <a:srgbClr val="C00000"/>
                        </a:solidFill>
                        <a:latin typeface="Cambria Math" panose="02040503050406030204" pitchFamily="18" charset="0"/>
                      </a:rPr>
                      <m:t>𝜀</m:t>
                    </m:r>
                    <m:r>
                      <a:rPr lang="en-US" b="0" i="1" smtClean="0">
                        <a:solidFill>
                          <a:srgbClr val="C00000"/>
                        </a:solidFill>
                        <a:latin typeface="Cambria Math" panose="02040503050406030204" pitchFamily="18" charset="0"/>
                      </a:rPr>
                      <m:t>)</m:t>
                    </m:r>
                  </m:oMath>
                </a14:m>
                <a:r>
                  <a:rPr lang="en-US" dirty="0">
                    <a:solidFill>
                      <a:schemeClr val="tx1"/>
                    </a:solidFill>
                  </a:rPr>
                  <a:t>-approximation to </a:t>
                </a:r>
                <a14:m>
                  <m:oMath xmlns:m="http://schemas.openxmlformats.org/officeDocument/2006/math">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𝐹</m:t>
                        </m:r>
                      </m:e>
                      <m:sub>
                        <m:r>
                          <a:rPr lang="en-US" i="1">
                            <a:solidFill>
                              <a:srgbClr val="C00000"/>
                            </a:solidFill>
                            <a:latin typeface="Cambria Math" panose="02040503050406030204" pitchFamily="18" charset="0"/>
                          </a:rPr>
                          <m:t>𝑝</m:t>
                        </m:r>
                      </m:sub>
                    </m:sSub>
                  </m:oMath>
                </a14:m>
                <a:endParaRPr lang="en-US" dirty="0"/>
              </a:p>
              <a:p>
                <a:r>
                  <a:rPr lang="en-US" dirty="0"/>
                  <a:t> </a:t>
                </a:r>
                <a:r>
                  <a:rPr lang="en-US" dirty="0">
                    <a:solidFill>
                      <a:srgbClr val="00B050"/>
                    </a:solidFill>
                  </a:rPr>
                  <a:t>Motivation</a:t>
                </a:r>
                <a:r>
                  <a:rPr lang="en-US" dirty="0"/>
                  <a:t>: Entropy estimation, linear regression</a:t>
                </a:r>
              </a:p>
            </p:txBody>
          </p:sp>
        </mc:Choice>
        <mc:Fallback xmlns="">
          <p:sp>
            <p:nvSpPr>
              <p:cNvPr id="5" name="Content Placeholder 3">
                <a:extLst>
                  <a:ext uri="{FF2B5EF4-FFF2-40B4-BE49-F238E27FC236}">
                    <a16:creationId xmlns:a16="http://schemas.microsoft.com/office/drawing/2014/main" id="{46EDD9D9-1338-4BC5-9D28-964A84C143C2}"/>
                  </a:ext>
                </a:extLst>
              </p:cNvPr>
              <p:cNvSpPr>
                <a:spLocks noGrp="1" noRot="1" noChangeAspect="1" noMove="1" noResize="1" noEditPoints="1" noAdjustHandles="1" noChangeArrowheads="1" noChangeShapeType="1" noTextEdit="1"/>
              </p:cNvSpPr>
              <p:nvPr>
                <p:ph idx="1"/>
              </p:nvPr>
            </p:nvSpPr>
            <p:spPr>
              <a:xfrm>
                <a:off x="838200" y="1825624"/>
                <a:ext cx="10242755" cy="4734973"/>
              </a:xfrm>
              <a:blipFill>
                <a:blip r:embed="rId3"/>
                <a:stretch>
                  <a:fillRect l="-1071" t="-205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B2FD8736-F162-41C2-9CE0-9BF3ADDC3736}"/>
                  </a:ext>
                </a:extLst>
              </p:cNvPr>
              <p:cNvSpPr/>
              <p:nvPr/>
            </p:nvSpPr>
            <p:spPr>
              <a:xfrm>
                <a:off x="3263654" y="3369518"/>
                <a:ext cx="6253315" cy="631776"/>
              </a:xfrm>
              <a:prstGeom prst="rect">
                <a:avLst/>
              </a:prstGeom>
            </p:spPr>
            <p:txBody>
              <a:bodyPr wrap="square">
                <a:spAutoFit/>
              </a:bodyPr>
              <a:lstStyle/>
              <a:p>
                <a14:m>
                  <m:oMath xmlns:m="http://schemas.openxmlformats.org/officeDocument/2006/math">
                    <m:sSub>
                      <m:sSubPr>
                        <m:ctrlPr>
                          <a:rPr lang="en-US" sz="3200" b="0" i="1" smtClean="0">
                            <a:solidFill>
                              <a:srgbClr val="C00000"/>
                            </a:solidFill>
                            <a:latin typeface="Cambria Math" panose="02040503050406030204" pitchFamily="18" charset="0"/>
                          </a:rPr>
                        </m:ctrlPr>
                      </m:sSubPr>
                      <m:e>
                        <m:r>
                          <a:rPr lang="en-US" sz="3200" i="1" smtClean="0">
                            <a:solidFill>
                              <a:srgbClr val="C00000"/>
                            </a:solidFill>
                            <a:latin typeface="Cambria Math" panose="02040503050406030204" pitchFamily="18" charset="0"/>
                          </a:rPr>
                          <m:t>𝐹</m:t>
                        </m:r>
                      </m:e>
                      <m:sub>
                        <m:r>
                          <a:rPr lang="en-US" sz="3200" b="0" i="1" smtClean="0">
                            <a:solidFill>
                              <a:srgbClr val="C00000"/>
                            </a:solidFill>
                            <a:latin typeface="Cambria Math" panose="02040503050406030204" pitchFamily="18" charset="0"/>
                          </a:rPr>
                          <m:t>𝑝</m:t>
                        </m:r>
                      </m:sub>
                    </m:sSub>
                    <m:r>
                      <a:rPr lang="en-US" sz="3200" b="0" i="1" smtClean="0">
                        <a:solidFill>
                          <a:srgbClr val="C00000"/>
                        </a:solidFill>
                        <a:latin typeface="Cambria Math" panose="02040503050406030204" pitchFamily="18" charset="0"/>
                      </a:rPr>
                      <m:t>=</m:t>
                    </m:r>
                  </m:oMath>
                </a14:m>
                <a:r>
                  <a:rPr lang="en-US" sz="3200" dirty="0">
                    <a:solidFill>
                      <a:srgbClr val="C00000"/>
                    </a:solidFill>
                  </a:rPr>
                  <a:t> </a:t>
                </a:r>
                <a14:m>
                  <m:oMath xmlns:m="http://schemas.openxmlformats.org/officeDocument/2006/math">
                    <m:sSubSup>
                      <m:sSubSupPr>
                        <m:ctrlPr>
                          <a:rPr lang="en-US" sz="3200" i="1">
                            <a:solidFill>
                              <a:srgbClr val="C00000"/>
                            </a:solidFill>
                            <a:latin typeface="Cambria Math" panose="02040503050406030204" pitchFamily="18" charset="0"/>
                          </a:rPr>
                        </m:ctrlPr>
                      </m:sSubSupPr>
                      <m:e>
                        <m:r>
                          <a:rPr lang="en-US" sz="3200" i="1">
                            <a:solidFill>
                              <a:srgbClr val="C00000"/>
                            </a:solidFill>
                            <a:latin typeface="Cambria Math" panose="02040503050406030204" pitchFamily="18" charset="0"/>
                          </a:rPr>
                          <m:t>𝑓</m:t>
                        </m:r>
                      </m:e>
                      <m:sub>
                        <m:r>
                          <a:rPr lang="en-US" sz="3200" i="1">
                            <a:solidFill>
                              <a:srgbClr val="C00000"/>
                            </a:solidFill>
                            <a:latin typeface="Cambria Math" panose="02040503050406030204" pitchFamily="18" charset="0"/>
                          </a:rPr>
                          <m:t>1</m:t>
                        </m:r>
                      </m:sub>
                      <m:sup>
                        <m:r>
                          <a:rPr lang="en-US" sz="3200" b="0" i="1" smtClean="0">
                            <a:solidFill>
                              <a:srgbClr val="C00000"/>
                            </a:solidFill>
                            <a:latin typeface="Cambria Math" panose="02040503050406030204" pitchFamily="18" charset="0"/>
                          </a:rPr>
                          <m:t>𝑝</m:t>
                        </m:r>
                      </m:sup>
                    </m:sSubSup>
                    <m:r>
                      <a:rPr lang="en-US" sz="3200" i="1">
                        <a:solidFill>
                          <a:srgbClr val="C00000"/>
                        </a:solidFill>
                        <a:latin typeface="Cambria Math" panose="02040503050406030204" pitchFamily="18" charset="0"/>
                      </a:rPr>
                      <m:t>+</m:t>
                    </m:r>
                    <m:sSubSup>
                      <m:sSubSupPr>
                        <m:ctrlPr>
                          <a:rPr lang="en-US" sz="3200" i="1">
                            <a:solidFill>
                              <a:srgbClr val="C00000"/>
                            </a:solidFill>
                            <a:latin typeface="Cambria Math" panose="02040503050406030204" pitchFamily="18" charset="0"/>
                          </a:rPr>
                        </m:ctrlPr>
                      </m:sSubSupPr>
                      <m:e>
                        <m:r>
                          <a:rPr lang="en-US" sz="3200" i="1">
                            <a:solidFill>
                              <a:srgbClr val="C00000"/>
                            </a:solidFill>
                            <a:latin typeface="Cambria Math" panose="02040503050406030204" pitchFamily="18" charset="0"/>
                          </a:rPr>
                          <m:t>𝑓</m:t>
                        </m:r>
                      </m:e>
                      <m:sub>
                        <m:r>
                          <a:rPr lang="en-US" sz="3200" i="1">
                            <a:solidFill>
                              <a:srgbClr val="C00000"/>
                            </a:solidFill>
                            <a:latin typeface="Cambria Math" panose="02040503050406030204" pitchFamily="18" charset="0"/>
                          </a:rPr>
                          <m:t>2</m:t>
                        </m:r>
                      </m:sub>
                      <m:sup>
                        <m:r>
                          <a:rPr lang="en-US" sz="3200" b="0" i="1" smtClean="0">
                            <a:solidFill>
                              <a:srgbClr val="C00000"/>
                            </a:solidFill>
                            <a:latin typeface="Cambria Math" panose="02040503050406030204" pitchFamily="18" charset="0"/>
                          </a:rPr>
                          <m:t>𝑝</m:t>
                        </m:r>
                      </m:sup>
                    </m:sSubSup>
                    <m:r>
                      <a:rPr lang="en-US" sz="3200" i="1">
                        <a:solidFill>
                          <a:srgbClr val="C00000"/>
                        </a:solidFill>
                        <a:latin typeface="Cambria Math" panose="02040503050406030204" pitchFamily="18" charset="0"/>
                      </a:rPr>
                      <m:t>+…+</m:t>
                    </m:r>
                    <m:sSubSup>
                      <m:sSubSupPr>
                        <m:ctrlPr>
                          <a:rPr lang="en-US" sz="3200" i="1">
                            <a:solidFill>
                              <a:srgbClr val="C00000"/>
                            </a:solidFill>
                            <a:latin typeface="Cambria Math" panose="02040503050406030204" pitchFamily="18" charset="0"/>
                          </a:rPr>
                        </m:ctrlPr>
                      </m:sSubSupPr>
                      <m:e>
                        <m:r>
                          <a:rPr lang="en-US" sz="3200" i="1">
                            <a:solidFill>
                              <a:srgbClr val="C00000"/>
                            </a:solidFill>
                            <a:latin typeface="Cambria Math" panose="02040503050406030204" pitchFamily="18" charset="0"/>
                          </a:rPr>
                          <m:t>𝑓</m:t>
                        </m:r>
                      </m:e>
                      <m:sub>
                        <m:r>
                          <a:rPr lang="en-US" sz="3200" i="1">
                            <a:solidFill>
                              <a:srgbClr val="C00000"/>
                            </a:solidFill>
                            <a:latin typeface="Cambria Math" panose="02040503050406030204" pitchFamily="18" charset="0"/>
                          </a:rPr>
                          <m:t>𝑛</m:t>
                        </m:r>
                      </m:sub>
                      <m:sup>
                        <m:r>
                          <a:rPr lang="en-US" sz="3200" b="0" i="1" smtClean="0">
                            <a:solidFill>
                              <a:srgbClr val="C00000"/>
                            </a:solidFill>
                            <a:latin typeface="Cambria Math" panose="02040503050406030204" pitchFamily="18" charset="0"/>
                          </a:rPr>
                          <m:t>𝑝</m:t>
                        </m:r>
                      </m:sup>
                    </m:sSubSup>
                  </m:oMath>
                </a14:m>
                <a:endParaRPr lang="en-US" sz="3200" dirty="0"/>
              </a:p>
            </p:txBody>
          </p:sp>
        </mc:Choice>
        <mc:Fallback xmlns="">
          <p:sp>
            <p:nvSpPr>
              <p:cNvPr id="6" name="Rectangle 5">
                <a:extLst>
                  <a:ext uri="{FF2B5EF4-FFF2-40B4-BE49-F238E27FC236}">
                    <a16:creationId xmlns:a16="http://schemas.microsoft.com/office/drawing/2014/main" id="{B2FD8736-F162-41C2-9CE0-9BF3ADDC3736}"/>
                  </a:ext>
                </a:extLst>
              </p:cNvPr>
              <p:cNvSpPr>
                <a:spLocks noRot="1" noChangeAspect="1" noMove="1" noResize="1" noEditPoints="1" noAdjustHandles="1" noChangeArrowheads="1" noChangeShapeType="1" noTextEdit="1"/>
              </p:cNvSpPr>
              <p:nvPr/>
            </p:nvSpPr>
            <p:spPr>
              <a:xfrm>
                <a:off x="3263654" y="3369518"/>
                <a:ext cx="6253315" cy="631776"/>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59562489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B17419AC-DCE6-4371-8DE2-D617E99D653D}"/>
                  </a:ext>
                </a:extLst>
              </p:cNvPr>
              <p:cNvSpPr>
                <a:spLocks noGrp="1"/>
              </p:cNvSpPr>
              <p:nvPr>
                <p:ph type="title"/>
              </p:nvPr>
            </p:nvSpPr>
            <p:spPr/>
            <p:txBody>
              <a:bodyPr/>
              <a:lstStyle/>
              <a:p>
                <a:r>
                  <a:rPr lang="en-US" dirty="0">
                    <a:solidFill>
                      <a:schemeClr val="accent1"/>
                    </a:solidFill>
                  </a:rPr>
                  <a:t>Distinct Elements (</a:t>
                </a:r>
                <a14:m>
                  <m:oMath xmlns:m="http://schemas.openxmlformats.org/officeDocument/2006/math">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𝐹</m:t>
                        </m:r>
                      </m:e>
                      <m:sub>
                        <m:r>
                          <a:rPr lang="en-US" b="0" i="1" smtClean="0">
                            <a:solidFill>
                              <a:srgbClr val="C00000"/>
                            </a:solidFill>
                            <a:latin typeface="Cambria Math" panose="02040503050406030204" pitchFamily="18" charset="0"/>
                          </a:rPr>
                          <m:t>0</m:t>
                        </m:r>
                      </m:sub>
                    </m:sSub>
                  </m:oMath>
                </a14:m>
                <a:r>
                  <a:rPr lang="en-US" dirty="0">
                    <a:solidFill>
                      <a:schemeClr val="accent1"/>
                    </a:solidFill>
                  </a:rPr>
                  <a:t> Estimation)</a:t>
                </a:r>
              </a:p>
            </p:txBody>
          </p:sp>
        </mc:Choice>
        <mc:Fallback xmlns="">
          <p:sp>
            <p:nvSpPr>
              <p:cNvPr id="2" name="Title 1">
                <a:extLst>
                  <a:ext uri="{FF2B5EF4-FFF2-40B4-BE49-F238E27FC236}">
                    <a16:creationId xmlns:a16="http://schemas.microsoft.com/office/drawing/2014/main" id="{B17419AC-DCE6-4371-8DE2-D617E99D653D}"/>
                  </a:ext>
                </a:extLst>
              </p:cNvPr>
              <p:cNvSpPr>
                <a:spLocks noGrp="1" noRot="1" noChangeAspect="1" noMove="1" noResize="1" noEditPoints="1" noAdjustHandles="1" noChangeArrowheads="1" noChangeShapeType="1" noTextEdit="1"/>
              </p:cNvSpPr>
              <p:nvPr>
                <p:ph type="title"/>
              </p:nvPr>
            </p:nvSpPr>
            <p:spPr>
              <a:blipFill>
                <a:blip r:embed="rId2"/>
                <a:stretch>
                  <a:fillRect l="-23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Content Placeholder 3">
                <a:extLst>
                  <a:ext uri="{FF2B5EF4-FFF2-40B4-BE49-F238E27FC236}">
                    <a16:creationId xmlns:a16="http://schemas.microsoft.com/office/drawing/2014/main" id="{46EDD9D9-1338-4BC5-9D28-964A84C143C2}"/>
                  </a:ext>
                </a:extLst>
              </p:cNvPr>
              <p:cNvSpPr>
                <a:spLocks noGrp="1"/>
              </p:cNvSpPr>
              <p:nvPr>
                <p:ph idx="1"/>
              </p:nvPr>
            </p:nvSpPr>
            <p:spPr>
              <a:xfrm>
                <a:off x="838200" y="1825625"/>
                <a:ext cx="10242755" cy="4351338"/>
              </a:xfrm>
            </p:spPr>
            <p:txBody>
              <a:bodyPr>
                <a:normAutofit/>
              </a:bodyPr>
              <a:lstStyle/>
              <a:p>
                <a:r>
                  <a:rPr lang="en-US" dirty="0"/>
                  <a:t> Given a set </a:t>
                </a:r>
                <a14:m>
                  <m:oMath xmlns:m="http://schemas.openxmlformats.org/officeDocument/2006/math">
                    <m:r>
                      <a:rPr lang="en-US" i="1" smtClean="0">
                        <a:solidFill>
                          <a:srgbClr val="C00000"/>
                        </a:solidFill>
                        <a:latin typeface="Cambria Math" panose="02040503050406030204" pitchFamily="18" charset="0"/>
                      </a:rPr>
                      <m:t>𝑆</m:t>
                    </m:r>
                  </m:oMath>
                </a14:m>
                <a:r>
                  <a:rPr lang="en-US" dirty="0"/>
                  <a:t> of </a:t>
                </a:r>
                <a14:m>
                  <m:oMath xmlns:m="http://schemas.openxmlformats.org/officeDocument/2006/math">
                    <m:r>
                      <a:rPr lang="en-US" i="1" smtClean="0">
                        <a:solidFill>
                          <a:srgbClr val="C00000"/>
                        </a:solidFill>
                        <a:latin typeface="Cambria Math" panose="02040503050406030204" pitchFamily="18" charset="0"/>
                      </a:rPr>
                      <m:t>𝑚</m:t>
                    </m:r>
                  </m:oMath>
                </a14:m>
                <a:r>
                  <a:rPr lang="en-US" dirty="0"/>
                  <a:t> elements from </a:t>
                </a:r>
                <a14:m>
                  <m:oMath xmlns:m="http://schemas.openxmlformats.org/officeDocument/2006/math">
                    <m:r>
                      <a:rPr lang="en-US" i="1" smtClean="0">
                        <a:solidFill>
                          <a:srgbClr val="C00000"/>
                        </a:solidFill>
                        <a:latin typeface="Cambria Math" panose="02040503050406030204" pitchFamily="18" charset="0"/>
                      </a:rPr>
                      <m:t>[</m:t>
                    </m:r>
                    <m:r>
                      <a:rPr lang="en-US" i="1" smtClean="0">
                        <a:solidFill>
                          <a:srgbClr val="C00000"/>
                        </a:solidFill>
                        <a:latin typeface="Cambria Math" panose="02040503050406030204" pitchFamily="18" charset="0"/>
                      </a:rPr>
                      <m:t>𝑛</m:t>
                    </m:r>
                    <m:r>
                      <a:rPr lang="en-US" i="1" smtClean="0">
                        <a:solidFill>
                          <a:srgbClr val="C00000"/>
                        </a:solidFill>
                        <a:latin typeface="Cambria Math" panose="02040503050406030204" pitchFamily="18" charset="0"/>
                      </a:rPr>
                      <m:t>]</m:t>
                    </m:r>
                  </m:oMath>
                </a14:m>
                <a:r>
                  <a:rPr lang="en-US" dirty="0"/>
                  <a:t>, let </a:t>
                </a:r>
                <a14:m>
                  <m:oMath xmlns:m="http://schemas.openxmlformats.org/officeDocument/2006/math">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𝑓</m:t>
                        </m:r>
                      </m:e>
                      <m:sub>
                        <m:r>
                          <a:rPr lang="en-US" b="0" i="1" smtClean="0">
                            <a:solidFill>
                              <a:srgbClr val="C00000"/>
                            </a:solidFill>
                            <a:latin typeface="Cambria Math" panose="02040503050406030204" pitchFamily="18" charset="0"/>
                          </a:rPr>
                          <m:t>𝑖</m:t>
                        </m:r>
                      </m:sub>
                    </m:sSub>
                  </m:oMath>
                </a14:m>
                <a:r>
                  <a:rPr lang="en-US" dirty="0">
                    <a:solidFill>
                      <a:srgbClr val="C00000"/>
                    </a:solidFill>
                  </a:rPr>
                  <a:t> </a:t>
                </a:r>
                <a:r>
                  <a:rPr lang="en-US" dirty="0">
                    <a:solidFill>
                      <a:schemeClr val="tx1"/>
                    </a:solidFill>
                  </a:rPr>
                  <a:t>be the frequency of element </a:t>
                </a:r>
                <a14:m>
                  <m:oMath xmlns:m="http://schemas.openxmlformats.org/officeDocument/2006/math">
                    <m:r>
                      <a:rPr lang="en-US" b="0" i="1" smtClean="0">
                        <a:solidFill>
                          <a:srgbClr val="C00000"/>
                        </a:solidFill>
                        <a:latin typeface="Cambria Math" panose="02040503050406030204" pitchFamily="18" charset="0"/>
                      </a:rPr>
                      <m:t>𝑖</m:t>
                    </m:r>
                  </m:oMath>
                </a14:m>
                <a:r>
                  <a:rPr lang="en-US" dirty="0">
                    <a:solidFill>
                      <a:schemeClr val="tx1"/>
                    </a:solidFill>
                  </a:rPr>
                  <a:t>. (How often it appears)</a:t>
                </a:r>
              </a:p>
              <a:p>
                <a:r>
                  <a:rPr lang="en-US" dirty="0">
                    <a:solidFill>
                      <a:schemeClr val="tx1"/>
                    </a:solidFill>
                  </a:rPr>
                  <a:t> Let </a:t>
                </a:r>
                <a14:m>
                  <m:oMath xmlns:m="http://schemas.openxmlformats.org/officeDocument/2006/math">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𝐹</m:t>
                        </m:r>
                      </m:e>
                      <m:sub>
                        <m:r>
                          <a:rPr lang="en-US" b="0" i="1" smtClean="0">
                            <a:solidFill>
                              <a:srgbClr val="C00000"/>
                            </a:solidFill>
                            <a:latin typeface="Cambria Math" panose="02040503050406030204" pitchFamily="18" charset="0"/>
                          </a:rPr>
                          <m:t>0</m:t>
                        </m:r>
                      </m:sub>
                    </m:sSub>
                  </m:oMath>
                </a14:m>
                <a:r>
                  <a:rPr lang="en-US" dirty="0"/>
                  <a:t> be the frequency moment of the vector:</a:t>
                </a:r>
              </a:p>
              <a:p>
                <a:pPr lvl="1"/>
                <a:endParaRPr lang="en-US" dirty="0">
                  <a:solidFill>
                    <a:schemeClr val="tx1"/>
                  </a:solidFill>
                </a:endParaRPr>
              </a:p>
              <a:p>
                <a:pPr lvl="1"/>
                <a:endParaRPr lang="en-US" dirty="0"/>
              </a:p>
              <a:p>
                <a:pPr lvl="1"/>
                <a:endParaRPr lang="en-US" dirty="0">
                  <a:solidFill>
                    <a:schemeClr val="tx1"/>
                  </a:solidFill>
                </a:endParaRPr>
              </a:p>
              <a:p>
                <a:r>
                  <a:rPr lang="en-US" dirty="0"/>
                  <a:t> </a:t>
                </a:r>
                <a:r>
                  <a:rPr lang="en-US" dirty="0">
                    <a:solidFill>
                      <a:srgbClr val="00B050"/>
                    </a:solidFill>
                  </a:rPr>
                  <a:t>Goal</a:t>
                </a:r>
                <a:r>
                  <a:rPr lang="en-US" dirty="0"/>
                  <a:t>: </a:t>
                </a:r>
                <a:r>
                  <a:rPr lang="en-US" dirty="0">
                    <a:solidFill>
                      <a:schemeClr val="tx1"/>
                    </a:solidFill>
                  </a:rPr>
                  <a:t>Given a set </a:t>
                </a:r>
                <a14:m>
                  <m:oMath xmlns:m="http://schemas.openxmlformats.org/officeDocument/2006/math">
                    <m:r>
                      <a:rPr lang="en-US" b="0" i="1" smtClean="0">
                        <a:solidFill>
                          <a:srgbClr val="C00000"/>
                        </a:solidFill>
                        <a:latin typeface="Cambria Math" panose="02040503050406030204" pitchFamily="18" charset="0"/>
                      </a:rPr>
                      <m:t>𝑆</m:t>
                    </m:r>
                  </m:oMath>
                </a14:m>
                <a:r>
                  <a:rPr lang="en-US" dirty="0">
                    <a:solidFill>
                      <a:schemeClr val="tx1"/>
                    </a:solidFill>
                  </a:rPr>
                  <a:t> of </a:t>
                </a:r>
                <a14:m>
                  <m:oMath xmlns:m="http://schemas.openxmlformats.org/officeDocument/2006/math">
                    <m:r>
                      <a:rPr lang="en-US" b="0" i="1" smtClean="0">
                        <a:solidFill>
                          <a:srgbClr val="C00000"/>
                        </a:solidFill>
                        <a:latin typeface="Cambria Math" panose="02040503050406030204" pitchFamily="18" charset="0"/>
                      </a:rPr>
                      <m:t>𝑚</m:t>
                    </m:r>
                  </m:oMath>
                </a14:m>
                <a:r>
                  <a:rPr lang="en-US" dirty="0">
                    <a:solidFill>
                      <a:schemeClr val="tx1"/>
                    </a:solidFill>
                  </a:rPr>
                  <a:t> elements from </a:t>
                </a:r>
                <a14:m>
                  <m:oMath xmlns:m="http://schemas.openxmlformats.org/officeDocument/2006/math">
                    <m:r>
                      <a:rPr lang="en-US" b="0"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𝑛</m:t>
                    </m:r>
                    <m:r>
                      <a:rPr lang="en-US" b="0" i="1" smtClean="0">
                        <a:solidFill>
                          <a:srgbClr val="C00000"/>
                        </a:solidFill>
                        <a:latin typeface="Cambria Math" panose="02040503050406030204" pitchFamily="18" charset="0"/>
                      </a:rPr>
                      <m:t>]</m:t>
                    </m:r>
                  </m:oMath>
                </a14:m>
                <a:r>
                  <a:rPr lang="en-US" dirty="0">
                    <a:solidFill>
                      <a:srgbClr val="C00000"/>
                    </a:solidFill>
                  </a:rPr>
                  <a:t> </a:t>
                </a:r>
                <a:r>
                  <a:rPr lang="en-US" dirty="0">
                    <a:solidFill>
                      <a:schemeClr val="tx1"/>
                    </a:solidFill>
                  </a:rPr>
                  <a:t>and an accuracy parameter </a:t>
                </a:r>
                <a14:m>
                  <m:oMath xmlns:m="http://schemas.openxmlformats.org/officeDocument/2006/math">
                    <m:r>
                      <a:rPr lang="en-US" b="0" i="1" smtClean="0">
                        <a:solidFill>
                          <a:srgbClr val="C00000"/>
                        </a:solidFill>
                        <a:latin typeface="Cambria Math" panose="02040503050406030204" pitchFamily="18" charset="0"/>
                      </a:rPr>
                      <m:t>𝜀</m:t>
                    </m:r>
                  </m:oMath>
                </a14:m>
                <a:r>
                  <a:rPr lang="en-US" dirty="0">
                    <a:solidFill>
                      <a:schemeClr val="tx1"/>
                    </a:solidFill>
                  </a:rPr>
                  <a:t>, output a </a:t>
                </a:r>
                <a14:m>
                  <m:oMath xmlns:m="http://schemas.openxmlformats.org/officeDocument/2006/math">
                    <m:r>
                      <a:rPr lang="en-US" b="0" i="0" smtClean="0">
                        <a:solidFill>
                          <a:srgbClr val="C00000"/>
                        </a:solidFill>
                        <a:latin typeface="Cambria Math" panose="02040503050406030204" pitchFamily="18" charset="0"/>
                      </a:rPr>
                      <m:t>(1+</m:t>
                    </m:r>
                    <m:r>
                      <a:rPr lang="en-US" i="1" smtClean="0">
                        <a:solidFill>
                          <a:srgbClr val="C00000"/>
                        </a:solidFill>
                        <a:latin typeface="Cambria Math" panose="02040503050406030204" pitchFamily="18" charset="0"/>
                      </a:rPr>
                      <m:t>𝜀</m:t>
                    </m:r>
                    <m:r>
                      <a:rPr lang="en-US" b="0" i="1" smtClean="0">
                        <a:solidFill>
                          <a:srgbClr val="C00000"/>
                        </a:solidFill>
                        <a:latin typeface="Cambria Math" panose="02040503050406030204" pitchFamily="18" charset="0"/>
                      </a:rPr>
                      <m:t>)</m:t>
                    </m:r>
                  </m:oMath>
                </a14:m>
                <a:r>
                  <a:rPr lang="en-US" dirty="0">
                    <a:solidFill>
                      <a:schemeClr val="tx1"/>
                    </a:solidFill>
                  </a:rPr>
                  <a:t>-approximation to </a:t>
                </a:r>
                <a14:m>
                  <m:oMath xmlns:m="http://schemas.openxmlformats.org/officeDocument/2006/math">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𝐹</m:t>
                        </m:r>
                      </m:e>
                      <m:sub>
                        <m:r>
                          <a:rPr lang="en-US" b="0" i="1" smtClean="0">
                            <a:solidFill>
                              <a:srgbClr val="C00000"/>
                            </a:solidFill>
                            <a:latin typeface="Cambria Math" panose="02040503050406030204" pitchFamily="18" charset="0"/>
                          </a:rPr>
                          <m:t>0</m:t>
                        </m:r>
                      </m:sub>
                    </m:sSub>
                  </m:oMath>
                </a14:m>
                <a:endParaRPr lang="en-US" dirty="0"/>
              </a:p>
              <a:p>
                <a:r>
                  <a:rPr lang="en-US" dirty="0"/>
                  <a:t> </a:t>
                </a:r>
                <a:r>
                  <a:rPr lang="en-US" dirty="0">
                    <a:solidFill>
                      <a:srgbClr val="00B050"/>
                    </a:solidFill>
                  </a:rPr>
                  <a:t>Motivation</a:t>
                </a:r>
                <a:r>
                  <a:rPr lang="en-US" dirty="0"/>
                  <a:t>: Traffic monitoring</a:t>
                </a:r>
              </a:p>
            </p:txBody>
          </p:sp>
        </mc:Choice>
        <mc:Fallback xmlns="">
          <p:sp>
            <p:nvSpPr>
              <p:cNvPr id="5" name="Content Placeholder 3">
                <a:extLst>
                  <a:ext uri="{FF2B5EF4-FFF2-40B4-BE49-F238E27FC236}">
                    <a16:creationId xmlns:a16="http://schemas.microsoft.com/office/drawing/2014/main" id="{46EDD9D9-1338-4BC5-9D28-964A84C143C2}"/>
                  </a:ext>
                </a:extLst>
              </p:cNvPr>
              <p:cNvSpPr>
                <a:spLocks noGrp="1" noRot="1" noChangeAspect="1" noMove="1" noResize="1" noEditPoints="1" noAdjustHandles="1" noChangeArrowheads="1" noChangeShapeType="1" noTextEdit="1"/>
              </p:cNvSpPr>
              <p:nvPr>
                <p:ph idx="1"/>
              </p:nvPr>
            </p:nvSpPr>
            <p:spPr>
              <a:xfrm>
                <a:off x="838200" y="1825625"/>
                <a:ext cx="10242755" cy="4351338"/>
              </a:xfrm>
              <a:blipFill>
                <a:blip r:embed="rId3"/>
                <a:stretch>
                  <a:fillRect l="-1071" t="-224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B2FD8736-F162-41C2-9CE0-9BF3ADDC3736}"/>
                  </a:ext>
                </a:extLst>
              </p:cNvPr>
              <p:cNvSpPr/>
              <p:nvPr/>
            </p:nvSpPr>
            <p:spPr>
              <a:xfrm>
                <a:off x="3842774" y="3314798"/>
                <a:ext cx="6253315" cy="584775"/>
              </a:xfrm>
              <a:prstGeom prst="rect">
                <a:avLst/>
              </a:prstGeom>
            </p:spPr>
            <p:txBody>
              <a:bodyPr wrap="square">
                <a:spAutoFit/>
              </a:bodyPr>
              <a:lstStyle/>
              <a:p>
                <a14:m>
                  <m:oMath xmlns:m="http://schemas.openxmlformats.org/officeDocument/2006/math">
                    <m:sSub>
                      <m:sSubPr>
                        <m:ctrlPr>
                          <a:rPr lang="en-US" sz="3200" b="0" i="1" smtClean="0">
                            <a:solidFill>
                              <a:srgbClr val="C00000"/>
                            </a:solidFill>
                            <a:latin typeface="Cambria Math" panose="02040503050406030204" pitchFamily="18" charset="0"/>
                          </a:rPr>
                        </m:ctrlPr>
                      </m:sSubPr>
                      <m:e>
                        <m:r>
                          <a:rPr lang="en-US" sz="3200" i="1" smtClean="0">
                            <a:solidFill>
                              <a:srgbClr val="C00000"/>
                            </a:solidFill>
                            <a:latin typeface="Cambria Math" panose="02040503050406030204" pitchFamily="18" charset="0"/>
                          </a:rPr>
                          <m:t>𝐹</m:t>
                        </m:r>
                      </m:e>
                      <m:sub>
                        <m:r>
                          <a:rPr lang="en-US" sz="3200" b="0" i="1" smtClean="0">
                            <a:solidFill>
                              <a:srgbClr val="C00000"/>
                            </a:solidFill>
                            <a:latin typeface="Cambria Math" panose="02040503050406030204" pitchFamily="18" charset="0"/>
                          </a:rPr>
                          <m:t>0</m:t>
                        </m:r>
                      </m:sub>
                    </m:sSub>
                    <m:r>
                      <a:rPr lang="en-US" sz="3200" b="0" i="1" smtClean="0">
                        <a:solidFill>
                          <a:srgbClr val="C00000"/>
                        </a:solidFill>
                        <a:latin typeface="Cambria Math" panose="02040503050406030204" pitchFamily="18" charset="0"/>
                      </a:rPr>
                      <m:t>=</m:t>
                    </m:r>
                  </m:oMath>
                </a14:m>
                <a:r>
                  <a:rPr lang="en-US" sz="3200" i="1" dirty="0">
                    <a:solidFill>
                      <a:srgbClr val="C00000"/>
                    </a:solidFill>
                  </a:rPr>
                  <a:t> </a:t>
                </a:r>
                <a14:m>
                  <m:oMath xmlns:m="http://schemas.openxmlformats.org/officeDocument/2006/math">
                    <m:r>
                      <a:rPr lang="en-US" sz="3200" b="0" i="1" smtClean="0">
                        <a:solidFill>
                          <a:srgbClr val="C00000"/>
                        </a:solidFill>
                        <a:latin typeface="Cambria Math" panose="02040503050406030204" pitchFamily="18" charset="0"/>
                      </a:rPr>
                      <m:t>|{</m:t>
                    </m:r>
                    <m:r>
                      <a:rPr lang="en-US" sz="3200" b="0" i="1" smtClean="0">
                        <a:solidFill>
                          <a:srgbClr val="C00000"/>
                        </a:solidFill>
                        <a:latin typeface="Cambria Math" panose="02040503050406030204" pitchFamily="18" charset="0"/>
                      </a:rPr>
                      <m:t>𝑖</m:t>
                    </m:r>
                    <m:r>
                      <a:rPr lang="en-US" sz="3200" b="0" i="1" smtClean="0">
                        <a:solidFill>
                          <a:srgbClr val="C00000"/>
                        </a:solidFill>
                        <a:latin typeface="Cambria Math" panose="02040503050406030204" pitchFamily="18" charset="0"/>
                      </a:rPr>
                      <m:t> :</m:t>
                    </m:r>
                    <m:sSub>
                      <m:sSubPr>
                        <m:ctrlPr>
                          <a:rPr lang="en-US" sz="3200" b="0" i="1" smtClean="0">
                            <a:solidFill>
                              <a:srgbClr val="C00000"/>
                            </a:solidFill>
                            <a:latin typeface="Cambria Math" panose="02040503050406030204" pitchFamily="18" charset="0"/>
                          </a:rPr>
                        </m:ctrlPr>
                      </m:sSubPr>
                      <m:e>
                        <m:r>
                          <a:rPr lang="en-US" sz="3200" b="0" i="1" smtClean="0">
                            <a:solidFill>
                              <a:srgbClr val="C00000"/>
                            </a:solidFill>
                            <a:latin typeface="Cambria Math" panose="02040503050406030204" pitchFamily="18" charset="0"/>
                          </a:rPr>
                          <m:t>𝑓</m:t>
                        </m:r>
                      </m:e>
                      <m:sub>
                        <m:r>
                          <a:rPr lang="en-US" sz="3200" b="0" i="1" smtClean="0">
                            <a:solidFill>
                              <a:srgbClr val="C00000"/>
                            </a:solidFill>
                            <a:latin typeface="Cambria Math" panose="02040503050406030204" pitchFamily="18" charset="0"/>
                          </a:rPr>
                          <m:t>𝑖</m:t>
                        </m:r>
                      </m:sub>
                    </m:sSub>
                    <m:r>
                      <a:rPr lang="en-US" sz="3200" b="0" i="1" smtClean="0">
                        <a:solidFill>
                          <a:srgbClr val="C00000"/>
                        </a:solidFill>
                        <a:latin typeface="Cambria Math" panose="02040503050406030204" pitchFamily="18" charset="0"/>
                      </a:rPr>
                      <m:t>≠0}|</m:t>
                    </m:r>
                  </m:oMath>
                </a14:m>
                <a:endParaRPr lang="en-US" sz="3200" dirty="0"/>
              </a:p>
            </p:txBody>
          </p:sp>
        </mc:Choice>
        <mc:Fallback xmlns="">
          <p:sp>
            <p:nvSpPr>
              <p:cNvPr id="6" name="Rectangle 5">
                <a:extLst>
                  <a:ext uri="{FF2B5EF4-FFF2-40B4-BE49-F238E27FC236}">
                    <a16:creationId xmlns:a16="http://schemas.microsoft.com/office/drawing/2014/main" id="{B2FD8736-F162-41C2-9CE0-9BF3ADDC3736}"/>
                  </a:ext>
                </a:extLst>
              </p:cNvPr>
              <p:cNvSpPr>
                <a:spLocks noRot="1" noChangeAspect="1" noMove="1" noResize="1" noEditPoints="1" noAdjustHandles="1" noChangeArrowheads="1" noChangeShapeType="1" noTextEdit="1"/>
              </p:cNvSpPr>
              <p:nvPr/>
            </p:nvSpPr>
            <p:spPr>
              <a:xfrm>
                <a:off x="3842774" y="3314798"/>
                <a:ext cx="6253315" cy="584775"/>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64892041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11949F98-FC53-4C98-8C23-550048D4FCF9}"/>
                  </a:ext>
                </a:extLst>
              </p:cNvPr>
              <p:cNvSpPr>
                <a:spLocks noGrp="1"/>
              </p:cNvSpPr>
              <p:nvPr>
                <p:ph type="title"/>
              </p:nvPr>
            </p:nvSpPr>
            <p:spPr/>
            <p:txBody>
              <a:bodyPr/>
              <a:lstStyle/>
              <a:p>
                <a14:m>
                  <m:oMath xmlns:m="http://schemas.openxmlformats.org/officeDocument/2006/math">
                    <m:d>
                      <m:dPr>
                        <m:ctrlPr>
                          <a:rPr lang="en-US" b="0" i="1" smtClean="0">
                            <a:solidFill>
                              <a:srgbClr val="C00000"/>
                            </a:solidFill>
                            <a:latin typeface="Cambria Math" panose="02040503050406030204" pitchFamily="18" charset="0"/>
                          </a:rPr>
                        </m:ctrlPr>
                      </m:dPr>
                      <m:e>
                        <m:r>
                          <a:rPr lang="en-US" b="0" i="0" smtClean="0">
                            <a:solidFill>
                              <a:srgbClr val="C00000"/>
                            </a:solidFill>
                            <a:latin typeface="Cambria Math" panose="02040503050406030204" pitchFamily="18" charset="0"/>
                          </a:rPr>
                          <m:t>1+</m:t>
                        </m:r>
                        <m:r>
                          <a:rPr lang="en-US" i="1" smtClean="0">
                            <a:solidFill>
                              <a:srgbClr val="C00000"/>
                            </a:solidFill>
                            <a:latin typeface="Cambria Math" panose="02040503050406030204" pitchFamily="18" charset="0"/>
                          </a:rPr>
                          <m:t>𝜀</m:t>
                        </m:r>
                      </m:e>
                    </m:d>
                  </m:oMath>
                </a14:m>
                <a:r>
                  <a:rPr lang="en-US" dirty="0">
                    <a:solidFill>
                      <a:srgbClr val="C00000"/>
                    </a:solidFill>
                  </a:rPr>
                  <a:t>-</a:t>
                </a:r>
                <a:r>
                  <a:rPr lang="en-US" dirty="0">
                    <a:solidFill>
                      <a:schemeClr val="accent1"/>
                    </a:solidFill>
                  </a:rPr>
                  <a:t>Approximation Streaming Algorithms</a:t>
                </a:r>
              </a:p>
            </p:txBody>
          </p:sp>
        </mc:Choice>
        <mc:Fallback xmlns="">
          <p:sp>
            <p:nvSpPr>
              <p:cNvPr id="2" name="Title 1">
                <a:extLst>
                  <a:ext uri="{FF2B5EF4-FFF2-40B4-BE49-F238E27FC236}">
                    <a16:creationId xmlns:a16="http://schemas.microsoft.com/office/drawing/2014/main" id="{11949F98-FC53-4C98-8C23-550048D4FCF9}"/>
                  </a:ext>
                </a:extLst>
              </p:cNvPr>
              <p:cNvSpPr>
                <a:spLocks noGrp="1" noRot="1" noChangeAspect="1" noMove="1" noResize="1" noEditPoints="1" noAdjustHandles="1" noChangeArrowheads="1" noChangeShapeType="1" noTextEdit="1"/>
              </p:cNvSpPr>
              <p:nvPr>
                <p:ph type="title"/>
              </p:nvPr>
            </p:nvSpPr>
            <p:spPr>
              <a:blipFill>
                <a:blip r:embed="rId3"/>
                <a:stretch>
                  <a:fillRect r="-81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CD298EE-232A-4602-BB51-FA680B6EA672}"/>
                  </a:ext>
                </a:extLst>
              </p:cNvPr>
              <p:cNvSpPr>
                <a:spLocks noGrp="1"/>
              </p:cNvSpPr>
              <p:nvPr>
                <p:ph idx="1"/>
              </p:nvPr>
            </p:nvSpPr>
            <p:spPr>
              <a:xfrm>
                <a:off x="838200" y="1825624"/>
                <a:ext cx="10515600" cy="4788239"/>
              </a:xfrm>
            </p:spPr>
            <p:txBody>
              <a:bodyPr>
                <a:normAutofit/>
              </a:bodyPr>
              <a:lstStyle/>
              <a:p>
                <a:pPr>
                  <a:buClr>
                    <a:schemeClr val="tx1"/>
                  </a:buClr>
                </a:pPr>
                <a14:m>
                  <m:oMath xmlns:m="http://schemas.openxmlformats.org/officeDocument/2006/math">
                    <m:r>
                      <m:rPr>
                        <m:sty m:val="p"/>
                      </m:rPr>
                      <a:rPr lang="en-US" b="0" i="0" smtClean="0">
                        <a:solidFill>
                          <a:srgbClr val="C00000"/>
                        </a:solidFill>
                        <a:latin typeface="Cambria Math" panose="02040503050406030204" pitchFamily="18" charset="0"/>
                      </a:rPr>
                      <m:t>Θ</m:t>
                    </m:r>
                    <m:d>
                      <m:dPr>
                        <m:ctrlPr>
                          <a:rPr lang="en-US" i="1">
                            <a:solidFill>
                              <a:srgbClr val="C00000"/>
                            </a:solidFill>
                            <a:latin typeface="Cambria Math" panose="02040503050406030204" pitchFamily="18" charset="0"/>
                          </a:rPr>
                        </m:ctrlPr>
                      </m:dPr>
                      <m:e>
                        <m:f>
                          <m:fPr>
                            <m:ctrlPr>
                              <a:rPr lang="en-US" i="1">
                                <a:solidFill>
                                  <a:srgbClr val="C00000"/>
                                </a:solidFill>
                                <a:latin typeface="Cambria Math" panose="02040503050406030204" pitchFamily="18" charset="0"/>
                              </a:rPr>
                            </m:ctrlPr>
                          </m:fPr>
                          <m:num>
                            <m:r>
                              <a:rPr lang="en-US" i="1">
                                <a:solidFill>
                                  <a:srgbClr val="C00000"/>
                                </a:solidFill>
                                <a:latin typeface="Cambria Math" panose="02040503050406030204" pitchFamily="18" charset="0"/>
                              </a:rPr>
                              <m:t>1</m:t>
                            </m:r>
                          </m:num>
                          <m:den>
                            <m:sSup>
                              <m:sSupPr>
                                <m:ctrlPr>
                                  <a:rPr lang="en-US" i="1">
                                    <a:solidFill>
                                      <a:srgbClr val="C00000"/>
                                    </a:solidFill>
                                    <a:latin typeface="Cambria Math" panose="02040503050406030204" pitchFamily="18" charset="0"/>
                                  </a:rPr>
                                </m:ctrlPr>
                              </m:sSupPr>
                              <m:e>
                                <m:r>
                                  <a:rPr lang="en-US" i="1" smtClean="0">
                                    <a:solidFill>
                                      <a:srgbClr val="C00000"/>
                                    </a:solidFill>
                                    <a:latin typeface="Cambria Math" panose="02040503050406030204" pitchFamily="18" charset="0"/>
                                  </a:rPr>
                                  <m:t>𝜀</m:t>
                                </m:r>
                              </m:e>
                              <m:sup>
                                <m:r>
                                  <a:rPr lang="en-US" i="1">
                                    <a:solidFill>
                                      <a:srgbClr val="C00000"/>
                                    </a:solidFill>
                                    <a:latin typeface="Cambria Math" panose="02040503050406030204" pitchFamily="18" charset="0"/>
                                  </a:rPr>
                                  <m:t>2</m:t>
                                </m:r>
                              </m:sup>
                            </m:sSup>
                          </m:den>
                        </m:f>
                      </m:e>
                    </m:d>
                  </m:oMath>
                </a14:m>
                <a:r>
                  <a:rPr lang="en-US" dirty="0"/>
                  <a:t> space-accuracy tradeoff for distinct elements, i.e., </a:t>
                </a:r>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𝐹</m:t>
                        </m:r>
                      </m:e>
                      <m:sub>
                        <m:r>
                          <a:rPr lang="en-US" b="0" i="1" smtClean="0">
                            <a:solidFill>
                              <a:srgbClr val="C00000"/>
                            </a:solidFill>
                            <a:latin typeface="Cambria Math" panose="02040503050406030204" pitchFamily="18" charset="0"/>
                          </a:rPr>
                          <m:t>0</m:t>
                        </m:r>
                      </m:sub>
                    </m:sSub>
                  </m:oMath>
                </a14:m>
                <a:r>
                  <a:rPr lang="en-US" dirty="0"/>
                  <a:t> </a:t>
                </a:r>
                <a:r>
                  <a:rPr lang="en-US">
                    <a:solidFill>
                      <a:srgbClr val="7030A0"/>
                    </a:solidFill>
                  </a:rPr>
                  <a:t>[KNW10, Blasiok20</a:t>
                </a:r>
                <a:r>
                  <a:rPr lang="en-US" dirty="0">
                    <a:solidFill>
                      <a:srgbClr val="7030A0"/>
                    </a:solidFill>
                  </a:rPr>
                  <a:t>] </a:t>
                </a:r>
              </a:p>
              <a:p>
                <a:pPr>
                  <a:buClr>
                    <a:schemeClr val="tx1"/>
                  </a:buClr>
                </a:pPr>
                <a14:m>
                  <m:oMath xmlns:m="http://schemas.openxmlformats.org/officeDocument/2006/math">
                    <m:r>
                      <m:rPr>
                        <m:sty m:val="p"/>
                      </m:rPr>
                      <a:rPr lang="en-US">
                        <a:solidFill>
                          <a:srgbClr val="C00000"/>
                        </a:solidFill>
                        <a:latin typeface="Cambria Math" panose="02040503050406030204" pitchFamily="18" charset="0"/>
                      </a:rPr>
                      <m:t>Θ</m:t>
                    </m:r>
                    <m:d>
                      <m:dPr>
                        <m:ctrlPr>
                          <a:rPr lang="en-US" i="1">
                            <a:solidFill>
                              <a:srgbClr val="C00000"/>
                            </a:solidFill>
                            <a:latin typeface="Cambria Math" panose="02040503050406030204" pitchFamily="18" charset="0"/>
                          </a:rPr>
                        </m:ctrlPr>
                      </m:dPr>
                      <m:e>
                        <m:f>
                          <m:fPr>
                            <m:ctrlPr>
                              <a:rPr lang="en-US" i="1">
                                <a:solidFill>
                                  <a:srgbClr val="C00000"/>
                                </a:solidFill>
                                <a:latin typeface="Cambria Math" panose="02040503050406030204" pitchFamily="18" charset="0"/>
                              </a:rPr>
                            </m:ctrlPr>
                          </m:fPr>
                          <m:num>
                            <m:r>
                              <a:rPr lang="en-US" i="1">
                                <a:solidFill>
                                  <a:srgbClr val="C00000"/>
                                </a:solidFill>
                                <a:latin typeface="Cambria Math" panose="02040503050406030204" pitchFamily="18" charset="0"/>
                              </a:rPr>
                              <m:t>1</m:t>
                            </m:r>
                          </m:num>
                          <m:den>
                            <m:sSup>
                              <m:sSupPr>
                                <m:ctrlPr>
                                  <a:rPr lang="en-US" i="1">
                                    <a:solidFill>
                                      <a:srgbClr val="C00000"/>
                                    </a:solidFill>
                                    <a:latin typeface="Cambria Math" panose="02040503050406030204" pitchFamily="18" charset="0"/>
                                  </a:rPr>
                                </m:ctrlPr>
                              </m:sSupPr>
                              <m:e>
                                <m:r>
                                  <a:rPr lang="en-US" i="1">
                                    <a:solidFill>
                                      <a:srgbClr val="C00000"/>
                                    </a:solidFill>
                                    <a:latin typeface="Cambria Math" panose="02040503050406030204" pitchFamily="18" charset="0"/>
                                  </a:rPr>
                                  <m:t>𝜀</m:t>
                                </m:r>
                              </m:e>
                              <m:sup>
                                <m:r>
                                  <a:rPr lang="en-US" i="1">
                                    <a:solidFill>
                                      <a:srgbClr val="C00000"/>
                                    </a:solidFill>
                                    <a:latin typeface="Cambria Math" panose="02040503050406030204" pitchFamily="18" charset="0"/>
                                  </a:rPr>
                                  <m:t>2</m:t>
                                </m:r>
                              </m:sup>
                            </m:sSup>
                          </m:den>
                        </m:f>
                      </m:e>
                    </m:d>
                  </m:oMath>
                </a14:m>
                <a:r>
                  <a:rPr lang="en-US" dirty="0"/>
                  <a:t> space-accuracy tradeoff for </a:t>
                </a:r>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𝐹</m:t>
                        </m:r>
                      </m:e>
                      <m:sub>
                        <m:r>
                          <a:rPr lang="en-US" b="0" i="1" smtClean="0">
                            <a:solidFill>
                              <a:srgbClr val="C00000"/>
                            </a:solidFill>
                            <a:latin typeface="Cambria Math" panose="02040503050406030204" pitchFamily="18" charset="0"/>
                          </a:rPr>
                          <m:t>𝑝</m:t>
                        </m:r>
                      </m:sub>
                    </m:sSub>
                  </m:oMath>
                </a14:m>
                <a:r>
                  <a:rPr lang="en-US" dirty="0"/>
                  <a:t> with </a:t>
                </a:r>
                <a14:m>
                  <m:oMath xmlns:m="http://schemas.openxmlformats.org/officeDocument/2006/math">
                    <m:r>
                      <a:rPr lang="en-US" b="0" i="1" smtClean="0">
                        <a:solidFill>
                          <a:srgbClr val="C00000"/>
                        </a:solidFill>
                        <a:latin typeface="Cambria Math" panose="02040503050406030204" pitchFamily="18" charset="0"/>
                      </a:rPr>
                      <m:t>𝑝</m:t>
                    </m:r>
                    <m:r>
                      <a:rPr lang="en-US" b="0" i="1" smtClean="0">
                        <a:solidFill>
                          <a:srgbClr val="C00000"/>
                        </a:solidFill>
                        <a:latin typeface="Cambria Math" panose="02040503050406030204" pitchFamily="18" charset="0"/>
                      </a:rPr>
                      <m:t>∈</m:t>
                    </m:r>
                    <m:d>
                      <m:dPr>
                        <m:endChr m:val="]"/>
                        <m:ctrlPr>
                          <a:rPr lang="en-US" b="0" i="1" smtClean="0">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0, 2</m:t>
                        </m:r>
                      </m:e>
                    </m:d>
                  </m:oMath>
                </a14:m>
                <a:r>
                  <a:rPr lang="en-US" dirty="0"/>
                  <a:t> </a:t>
                </a:r>
                <a:r>
                  <a:rPr lang="en-US" dirty="0">
                    <a:solidFill>
                      <a:srgbClr val="7030A0"/>
                    </a:solidFill>
                  </a:rPr>
                  <a:t>[BDN17]</a:t>
                </a:r>
              </a:p>
              <a:p>
                <a:pPr>
                  <a:buClr>
                    <a:schemeClr val="tx1"/>
                  </a:buClr>
                </a:pPr>
                <a14:m>
                  <m:oMath xmlns:m="http://schemas.openxmlformats.org/officeDocument/2006/math">
                    <m:r>
                      <m:rPr>
                        <m:sty m:val="p"/>
                      </m:rPr>
                      <a:rPr lang="en-US">
                        <a:solidFill>
                          <a:srgbClr val="C00000"/>
                        </a:solidFill>
                        <a:latin typeface="Cambria Math" panose="02040503050406030204" pitchFamily="18" charset="0"/>
                      </a:rPr>
                      <m:t>Θ</m:t>
                    </m:r>
                    <m:d>
                      <m:dPr>
                        <m:ctrlPr>
                          <a:rPr lang="en-US" i="1">
                            <a:solidFill>
                              <a:srgbClr val="C00000"/>
                            </a:solidFill>
                            <a:latin typeface="Cambria Math" panose="02040503050406030204" pitchFamily="18" charset="0"/>
                          </a:rPr>
                        </m:ctrlPr>
                      </m:dPr>
                      <m:e>
                        <m:f>
                          <m:fPr>
                            <m:ctrlPr>
                              <a:rPr lang="en-US" i="1">
                                <a:solidFill>
                                  <a:srgbClr val="C00000"/>
                                </a:solidFill>
                                <a:latin typeface="Cambria Math" panose="02040503050406030204" pitchFamily="18" charset="0"/>
                              </a:rPr>
                            </m:ctrlPr>
                          </m:fPr>
                          <m:num>
                            <m:r>
                              <a:rPr lang="en-US" i="1">
                                <a:solidFill>
                                  <a:srgbClr val="C00000"/>
                                </a:solidFill>
                                <a:latin typeface="Cambria Math" panose="02040503050406030204" pitchFamily="18" charset="0"/>
                              </a:rPr>
                              <m:t>1</m:t>
                            </m:r>
                          </m:num>
                          <m:den>
                            <m:sSup>
                              <m:sSupPr>
                                <m:ctrlPr>
                                  <a:rPr lang="en-US" i="1">
                                    <a:solidFill>
                                      <a:srgbClr val="C00000"/>
                                    </a:solidFill>
                                    <a:latin typeface="Cambria Math" panose="02040503050406030204" pitchFamily="18" charset="0"/>
                                  </a:rPr>
                                </m:ctrlPr>
                              </m:sSupPr>
                              <m:e>
                                <m:r>
                                  <a:rPr lang="en-US" i="1">
                                    <a:solidFill>
                                      <a:srgbClr val="C00000"/>
                                    </a:solidFill>
                                    <a:latin typeface="Cambria Math" panose="02040503050406030204" pitchFamily="18" charset="0"/>
                                  </a:rPr>
                                  <m:t>𝜀</m:t>
                                </m:r>
                              </m:e>
                              <m:sup>
                                <m:r>
                                  <a:rPr lang="en-US" i="1">
                                    <a:solidFill>
                                      <a:srgbClr val="C00000"/>
                                    </a:solidFill>
                                    <a:latin typeface="Cambria Math" panose="02040503050406030204" pitchFamily="18" charset="0"/>
                                  </a:rPr>
                                  <m:t>2</m:t>
                                </m:r>
                              </m:sup>
                            </m:sSup>
                          </m:den>
                        </m:f>
                      </m:e>
                    </m:d>
                  </m:oMath>
                </a14:m>
                <a:r>
                  <a:rPr lang="en-US" dirty="0"/>
                  <a:t> space-accuracy tradeoff for </a:t>
                </a:r>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𝐹</m:t>
                        </m:r>
                      </m:e>
                      <m:sub>
                        <m:r>
                          <a:rPr lang="en-US" b="0" i="1" smtClean="0">
                            <a:solidFill>
                              <a:srgbClr val="C00000"/>
                            </a:solidFill>
                            <a:latin typeface="Cambria Math" panose="02040503050406030204" pitchFamily="18" charset="0"/>
                          </a:rPr>
                          <m:t>𝑝</m:t>
                        </m:r>
                      </m:sub>
                    </m:sSub>
                  </m:oMath>
                </a14:m>
                <a:r>
                  <a:rPr lang="en-US" dirty="0"/>
                  <a:t> with </a:t>
                </a:r>
                <a14:m>
                  <m:oMath xmlns:m="http://schemas.openxmlformats.org/officeDocument/2006/math">
                    <m:r>
                      <a:rPr lang="en-US" b="0" i="1" smtClean="0">
                        <a:solidFill>
                          <a:srgbClr val="C00000"/>
                        </a:solidFill>
                        <a:latin typeface="Cambria Math" panose="02040503050406030204" pitchFamily="18" charset="0"/>
                      </a:rPr>
                      <m:t>𝑝</m:t>
                    </m:r>
                    <m:r>
                      <a:rPr lang="en-US" b="0" i="1" smtClean="0">
                        <a:solidFill>
                          <a:srgbClr val="C00000"/>
                        </a:solidFill>
                        <a:latin typeface="Cambria Math" panose="02040503050406030204" pitchFamily="18" charset="0"/>
                      </a:rPr>
                      <m:t>&gt;2</m:t>
                    </m:r>
                  </m:oMath>
                </a14:m>
                <a:r>
                  <a:rPr lang="en-US" dirty="0"/>
                  <a:t> </a:t>
                </a:r>
                <a:r>
                  <a:rPr lang="en-US" dirty="0">
                    <a:solidFill>
                      <a:srgbClr val="7030A0"/>
                    </a:solidFill>
                  </a:rPr>
                  <a:t>[Ganguly11, GW18]</a:t>
                </a:r>
              </a:p>
              <a:p>
                <a:pPr>
                  <a:buClr>
                    <a:schemeClr val="tx1"/>
                  </a:buClr>
                </a:pPr>
                <a14:m>
                  <m:oMath xmlns:m="http://schemas.openxmlformats.org/officeDocument/2006/math">
                    <m:r>
                      <m:rPr>
                        <m:sty m:val="p"/>
                      </m:rPr>
                      <a:rPr lang="en-US">
                        <a:solidFill>
                          <a:srgbClr val="C00000"/>
                        </a:solidFill>
                        <a:latin typeface="Cambria Math" panose="02040503050406030204" pitchFamily="18" charset="0"/>
                      </a:rPr>
                      <m:t>Θ</m:t>
                    </m:r>
                    <m:d>
                      <m:dPr>
                        <m:ctrlPr>
                          <a:rPr lang="en-US" i="1">
                            <a:solidFill>
                              <a:srgbClr val="C00000"/>
                            </a:solidFill>
                            <a:latin typeface="Cambria Math" panose="02040503050406030204" pitchFamily="18" charset="0"/>
                          </a:rPr>
                        </m:ctrlPr>
                      </m:dPr>
                      <m:e>
                        <m:f>
                          <m:fPr>
                            <m:ctrlPr>
                              <a:rPr lang="en-US" i="1">
                                <a:solidFill>
                                  <a:srgbClr val="C00000"/>
                                </a:solidFill>
                                <a:latin typeface="Cambria Math" panose="02040503050406030204" pitchFamily="18" charset="0"/>
                              </a:rPr>
                            </m:ctrlPr>
                          </m:fPr>
                          <m:num>
                            <m:r>
                              <a:rPr lang="en-US" i="1">
                                <a:solidFill>
                                  <a:srgbClr val="C00000"/>
                                </a:solidFill>
                                <a:latin typeface="Cambria Math" panose="02040503050406030204" pitchFamily="18" charset="0"/>
                              </a:rPr>
                              <m:t>1</m:t>
                            </m:r>
                          </m:num>
                          <m:den>
                            <m:sSup>
                              <m:sSupPr>
                                <m:ctrlPr>
                                  <a:rPr lang="en-US" i="1">
                                    <a:solidFill>
                                      <a:srgbClr val="C00000"/>
                                    </a:solidFill>
                                    <a:latin typeface="Cambria Math" panose="02040503050406030204" pitchFamily="18" charset="0"/>
                                  </a:rPr>
                                </m:ctrlPr>
                              </m:sSupPr>
                              <m:e>
                                <m:r>
                                  <a:rPr lang="en-US" i="1">
                                    <a:solidFill>
                                      <a:srgbClr val="C00000"/>
                                    </a:solidFill>
                                    <a:latin typeface="Cambria Math" panose="02040503050406030204" pitchFamily="18" charset="0"/>
                                  </a:rPr>
                                  <m:t>𝜀</m:t>
                                </m:r>
                              </m:e>
                              <m:sup>
                                <m:r>
                                  <a:rPr lang="en-US" i="1">
                                    <a:solidFill>
                                      <a:srgbClr val="C00000"/>
                                    </a:solidFill>
                                    <a:latin typeface="Cambria Math" panose="02040503050406030204" pitchFamily="18" charset="0"/>
                                  </a:rPr>
                                  <m:t>2</m:t>
                                </m:r>
                              </m:sup>
                            </m:sSup>
                          </m:den>
                        </m:f>
                      </m:e>
                    </m:d>
                  </m:oMath>
                </a14:m>
                <a:r>
                  <a:rPr lang="en-US" dirty="0"/>
                  <a:t> space-accuracy tradeoff for </a:t>
                </a:r>
                <a14:m>
                  <m:oMath xmlns:m="http://schemas.openxmlformats.org/officeDocument/2006/math">
                    <m:sSub>
                      <m:sSubPr>
                        <m:ctrlPr>
                          <a:rPr lang="en-US" b="0" i="1" smtClean="0">
                            <a:solidFill>
                              <a:srgbClr val="C00000"/>
                            </a:solidFill>
                            <a:latin typeface="Cambria Math" panose="02040503050406030204" pitchFamily="18" charset="0"/>
                          </a:rPr>
                        </m:ctrlPr>
                      </m:sSubPr>
                      <m:e>
                        <m:r>
                          <a:rPr lang="en-US" i="1" smtClean="0">
                            <a:solidFill>
                              <a:srgbClr val="C00000"/>
                            </a:solidFill>
                            <a:latin typeface="Cambria Math" panose="02040503050406030204" pitchFamily="18" charset="0"/>
                          </a:rPr>
                          <m:t>𝐿</m:t>
                        </m:r>
                      </m:e>
                      <m:sub>
                        <m:r>
                          <a:rPr lang="en-US" b="0" i="1" smtClean="0">
                            <a:solidFill>
                              <a:srgbClr val="C00000"/>
                            </a:solidFill>
                            <a:latin typeface="Cambria Math" panose="02040503050406030204" pitchFamily="18" charset="0"/>
                          </a:rPr>
                          <m:t>2</m:t>
                        </m:r>
                      </m:sub>
                    </m:sSub>
                  </m:oMath>
                </a14:m>
                <a:r>
                  <a:rPr lang="en-US" dirty="0"/>
                  <a:t>-heavy hitters </a:t>
                </a:r>
                <a:r>
                  <a:rPr lang="en-US" dirty="0">
                    <a:solidFill>
                      <a:srgbClr val="7030A0"/>
                    </a:solidFill>
                  </a:rPr>
                  <a:t>[BCINWW17]</a:t>
                </a:r>
                <a:endParaRPr lang="en-US" b="0" i="1" dirty="0">
                  <a:solidFill>
                    <a:srgbClr val="7030A0"/>
                  </a:solidFill>
                  <a:latin typeface="Cambria Math" panose="02040503050406030204" pitchFamily="18" charset="0"/>
                </a:endParaRPr>
              </a:p>
            </p:txBody>
          </p:sp>
        </mc:Choice>
        <mc:Fallback xmlns="">
          <p:sp>
            <p:nvSpPr>
              <p:cNvPr id="3" name="Content Placeholder 2">
                <a:extLst>
                  <a:ext uri="{FF2B5EF4-FFF2-40B4-BE49-F238E27FC236}">
                    <a16:creationId xmlns:a16="http://schemas.microsoft.com/office/drawing/2014/main" id="{3CD298EE-232A-4602-BB51-FA680B6EA672}"/>
                  </a:ext>
                </a:extLst>
              </p:cNvPr>
              <p:cNvSpPr>
                <a:spLocks noGrp="1" noRot="1" noChangeAspect="1" noMove="1" noResize="1" noEditPoints="1" noAdjustHandles="1" noChangeArrowheads="1" noChangeShapeType="1" noTextEdit="1"/>
              </p:cNvSpPr>
              <p:nvPr>
                <p:ph idx="1"/>
              </p:nvPr>
            </p:nvSpPr>
            <p:spPr>
              <a:xfrm>
                <a:off x="838200" y="1825624"/>
                <a:ext cx="10515600" cy="4788239"/>
              </a:xfrm>
              <a:blipFill>
                <a:blip r:embed="rId4"/>
                <a:stretch>
                  <a:fillRect r="-754"/>
                </a:stretch>
              </a:blipFill>
            </p:spPr>
            <p:txBody>
              <a:bodyPr/>
              <a:lstStyle/>
              <a:p>
                <a:r>
                  <a:rPr lang="en-US">
                    <a:noFill/>
                  </a:rPr>
                  <a:t> </a:t>
                </a:r>
              </a:p>
            </p:txBody>
          </p:sp>
        </mc:Fallback>
      </mc:AlternateContent>
    </p:spTree>
    <p:extLst>
      <p:ext uri="{BB962C8B-B14F-4D97-AF65-F5344CB8AC3E}">
        <p14:creationId xmlns:p14="http://schemas.microsoft.com/office/powerpoint/2010/main" val="40452585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chemeClr val="accent1"/>
                </a:solidFill>
              </a:rPr>
              <a:t>Evolving Demands</a:t>
            </a:r>
          </a:p>
        </p:txBody>
      </p:sp>
      <p:sp>
        <p:nvSpPr>
          <p:cNvPr id="6" name="Rectangle 5">
            <a:extLst>
              <a:ext uri="{FF2B5EF4-FFF2-40B4-BE49-F238E27FC236}">
                <a16:creationId xmlns:a16="http://schemas.microsoft.com/office/drawing/2014/main" id="{ADE29DC0-5F55-4C0F-9250-42464CEC0C31}"/>
              </a:ext>
            </a:extLst>
          </p:cNvPr>
          <p:cNvSpPr/>
          <p:nvPr/>
        </p:nvSpPr>
        <p:spPr>
          <a:xfrm>
            <a:off x="681318" y="1785331"/>
            <a:ext cx="9807387" cy="2554545"/>
          </a:xfrm>
          <a:prstGeom prst="rect">
            <a:avLst/>
          </a:prstGeom>
        </p:spPr>
        <p:txBody>
          <a:bodyPr wrap="square">
            <a:spAutoFit/>
          </a:bodyPr>
          <a:lstStyle/>
          <a:p>
            <a:pPr marL="457200" indent="-457200">
              <a:buFont typeface="Arial" panose="020B0604020202020204" pitchFamily="34" charset="0"/>
              <a:buChar char="•"/>
            </a:pPr>
            <a:r>
              <a:rPr lang="en-US" sz="3200" dirty="0"/>
              <a:t>Sublinear-time or sublinear-space algorithms</a:t>
            </a:r>
          </a:p>
          <a:p>
            <a:pPr marL="457200" indent="-457200">
              <a:buFont typeface="Arial" panose="020B0604020202020204" pitchFamily="34" charset="0"/>
              <a:buChar char="•"/>
            </a:pPr>
            <a:r>
              <a:rPr lang="en-US" sz="3200" dirty="0"/>
              <a:t>Incorporation of advice</a:t>
            </a:r>
          </a:p>
          <a:p>
            <a:pPr marL="457200" indent="-457200">
              <a:buFont typeface="Arial" panose="020B0604020202020204" pitchFamily="34" charset="0"/>
              <a:buChar char="•"/>
            </a:pPr>
            <a:r>
              <a:rPr lang="en-US" sz="3200" dirty="0"/>
              <a:t>Security and privacy</a:t>
            </a:r>
          </a:p>
          <a:p>
            <a:pPr marL="457200" indent="-457200">
              <a:buFont typeface="Arial" panose="020B0604020202020204" pitchFamily="34" charset="0"/>
              <a:buChar char="•"/>
            </a:pPr>
            <a:r>
              <a:rPr lang="en-US" sz="3200" dirty="0">
                <a:solidFill>
                  <a:srgbClr val="C00000"/>
                </a:solidFill>
              </a:rPr>
              <a:t>Robustness to noise or adversarial input</a:t>
            </a:r>
          </a:p>
          <a:p>
            <a:pPr marL="457200" indent="-457200">
              <a:buFont typeface="Arial" panose="020B0604020202020204" pitchFamily="34" charset="0"/>
              <a:buChar char="•"/>
            </a:pPr>
            <a:r>
              <a:rPr lang="en-US" sz="3200" dirty="0"/>
              <a:t>Ability to handle time-sensitive data</a:t>
            </a:r>
          </a:p>
        </p:txBody>
      </p:sp>
      <p:pic>
        <p:nvPicPr>
          <p:cNvPr id="4" name="Picture 3">
            <a:extLst>
              <a:ext uri="{FF2B5EF4-FFF2-40B4-BE49-F238E27FC236}">
                <a16:creationId xmlns:a16="http://schemas.microsoft.com/office/drawing/2014/main" id="{F4787FFB-EF64-D647-2F50-691F011EE25D}"/>
              </a:ext>
            </a:extLst>
          </p:cNvPr>
          <p:cNvPicPr>
            <a:picLocks noChangeAspect="1"/>
          </p:cNvPicPr>
          <p:nvPr/>
        </p:nvPicPr>
        <p:blipFill>
          <a:blip r:embed="rId3"/>
          <a:stretch>
            <a:fillRect/>
          </a:stretch>
        </p:blipFill>
        <p:spPr>
          <a:xfrm>
            <a:off x="7822096" y="3109045"/>
            <a:ext cx="4247322" cy="3647700"/>
          </a:xfrm>
          <a:prstGeom prst="rect">
            <a:avLst/>
          </a:prstGeom>
        </p:spPr>
      </p:pic>
    </p:spTree>
    <p:extLst>
      <p:ext uri="{BB962C8B-B14F-4D97-AF65-F5344CB8AC3E}">
        <p14:creationId xmlns:p14="http://schemas.microsoft.com/office/powerpoint/2010/main" val="170950777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EBF990B6-7B29-9724-0779-E7C1D3B32D1B}"/>
              </a:ext>
            </a:extLst>
          </p:cNvPr>
          <p:cNvSpPr txBox="1"/>
          <p:nvPr/>
        </p:nvSpPr>
        <p:spPr>
          <a:xfrm>
            <a:off x="144720" y="4819650"/>
            <a:ext cx="6199882" cy="1938992"/>
          </a:xfrm>
          <a:prstGeom prst="rect">
            <a:avLst/>
          </a:prstGeom>
          <a:noFill/>
        </p:spPr>
        <p:txBody>
          <a:bodyPr wrap="square">
            <a:spAutoFit/>
          </a:bodyPr>
          <a:lstStyle/>
          <a:p>
            <a:r>
              <a:rPr lang="en-US" sz="2000" dirty="0"/>
              <a:t>Human readers will easily identify the image as showing two men on skis. Google’s Cloud Vision service reported being 91 percent certain it saw a dog. Other stunts have shown how to make stop signs invisible, or audio that sounds benign to humans but is transcribed by software as “OK Google browse to evil dot com.”</a:t>
            </a:r>
          </a:p>
        </p:txBody>
      </p:sp>
      <p:pic>
        <p:nvPicPr>
          <p:cNvPr id="4" name="Picture 3">
            <a:extLst>
              <a:ext uri="{FF2B5EF4-FFF2-40B4-BE49-F238E27FC236}">
                <a16:creationId xmlns:a16="http://schemas.microsoft.com/office/drawing/2014/main" id="{4B597C7E-244A-8388-9438-FB4F96CB7559}"/>
              </a:ext>
            </a:extLst>
          </p:cNvPr>
          <p:cNvPicPr>
            <a:picLocks noChangeAspect="1"/>
          </p:cNvPicPr>
          <p:nvPr/>
        </p:nvPicPr>
        <p:blipFill>
          <a:blip r:embed="rId2"/>
          <a:stretch>
            <a:fillRect/>
          </a:stretch>
        </p:blipFill>
        <p:spPr>
          <a:xfrm>
            <a:off x="290512" y="0"/>
            <a:ext cx="4524375" cy="4819650"/>
          </a:xfrm>
          <a:prstGeom prst="rect">
            <a:avLst/>
          </a:prstGeom>
        </p:spPr>
      </p:pic>
      <p:pic>
        <p:nvPicPr>
          <p:cNvPr id="6" name="Picture 5">
            <a:extLst>
              <a:ext uri="{FF2B5EF4-FFF2-40B4-BE49-F238E27FC236}">
                <a16:creationId xmlns:a16="http://schemas.microsoft.com/office/drawing/2014/main" id="{815E36B3-4387-2E80-A7D1-E1E7B9719721}"/>
              </a:ext>
            </a:extLst>
          </p:cNvPr>
          <p:cNvPicPr>
            <a:picLocks noChangeAspect="1"/>
          </p:cNvPicPr>
          <p:nvPr/>
        </p:nvPicPr>
        <p:blipFill>
          <a:blip r:embed="rId3"/>
          <a:stretch>
            <a:fillRect/>
          </a:stretch>
        </p:blipFill>
        <p:spPr>
          <a:xfrm>
            <a:off x="6199882" y="336232"/>
            <a:ext cx="5895975" cy="5934075"/>
          </a:xfrm>
          <a:prstGeom prst="rect">
            <a:avLst/>
          </a:prstGeom>
        </p:spPr>
      </p:pic>
      <p:pic>
        <p:nvPicPr>
          <p:cNvPr id="9" name="Picture 8">
            <a:extLst>
              <a:ext uri="{FF2B5EF4-FFF2-40B4-BE49-F238E27FC236}">
                <a16:creationId xmlns:a16="http://schemas.microsoft.com/office/drawing/2014/main" id="{B66D8716-3E23-6632-7833-776A4A28CF53}"/>
              </a:ext>
            </a:extLst>
          </p:cNvPr>
          <p:cNvPicPr>
            <a:picLocks noChangeAspect="1"/>
          </p:cNvPicPr>
          <p:nvPr/>
        </p:nvPicPr>
        <p:blipFill>
          <a:blip r:embed="rId4"/>
          <a:stretch>
            <a:fillRect/>
          </a:stretch>
        </p:blipFill>
        <p:spPr>
          <a:xfrm>
            <a:off x="4618702" y="6390039"/>
            <a:ext cx="847725" cy="285750"/>
          </a:xfrm>
          <a:prstGeom prst="rect">
            <a:avLst/>
          </a:prstGeom>
        </p:spPr>
      </p:pic>
    </p:spTree>
    <p:extLst>
      <p:ext uri="{BB962C8B-B14F-4D97-AF65-F5344CB8AC3E}">
        <p14:creationId xmlns:p14="http://schemas.microsoft.com/office/powerpoint/2010/main" val="370200331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chemeClr val="accent1"/>
                </a:solidFill>
              </a:rPr>
              <a:t>Model #2: </a:t>
            </a:r>
            <a:r>
              <a:rPr lang="en-US" dirty="0" err="1">
                <a:solidFill>
                  <a:schemeClr val="accent1"/>
                </a:solidFill>
              </a:rPr>
              <a:t>Adversarially</a:t>
            </a:r>
            <a:r>
              <a:rPr lang="en-US" dirty="0">
                <a:solidFill>
                  <a:schemeClr val="accent1"/>
                </a:solidFill>
              </a:rPr>
              <a:t> Robust Streaming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p:txBody>
              <a:bodyPr/>
              <a:lstStyle/>
              <a:p>
                <a:r>
                  <a:rPr lang="en-US" dirty="0"/>
                  <a:t> </a:t>
                </a:r>
                <a:r>
                  <a:rPr lang="en-US" dirty="0">
                    <a:solidFill>
                      <a:srgbClr val="00B050"/>
                    </a:solidFill>
                  </a:rPr>
                  <a:t>Input</a:t>
                </a:r>
                <a:r>
                  <a:rPr lang="en-US" dirty="0"/>
                  <a:t>: Elements of an underlying data set </a:t>
                </a:r>
                <a14:m>
                  <m:oMath xmlns:m="http://schemas.openxmlformats.org/officeDocument/2006/math">
                    <m:r>
                      <a:rPr lang="en-US" i="1" smtClean="0">
                        <a:solidFill>
                          <a:srgbClr val="C00000"/>
                        </a:solidFill>
                        <a:latin typeface="Cambria Math" panose="02040503050406030204" pitchFamily="18" charset="0"/>
                      </a:rPr>
                      <m:t>𝑆</m:t>
                    </m:r>
                  </m:oMath>
                </a14:m>
                <a:r>
                  <a:rPr lang="en-US" dirty="0"/>
                  <a:t>, which arrives sequentially and </a:t>
                </a:r>
                <a:r>
                  <a:rPr lang="en-US" i="1" dirty="0" err="1">
                    <a:solidFill>
                      <a:srgbClr val="C00000"/>
                    </a:solidFill>
                  </a:rPr>
                  <a:t>adversarially</a:t>
                </a:r>
                <a:endParaRPr lang="en-US" i="1" dirty="0"/>
              </a:p>
              <a:p>
                <a:r>
                  <a:rPr lang="en-US" dirty="0"/>
                  <a:t> </a:t>
                </a:r>
                <a:r>
                  <a:rPr lang="en-US" dirty="0">
                    <a:solidFill>
                      <a:srgbClr val="00B050"/>
                    </a:solidFill>
                  </a:rPr>
                  <a:t>Output</a:t>
                </a:r>
                <a:r>
                  <a:rPr lang="en-US" dirty="0"/>
                  <a:t>: Evaluation (or approximation) of a given function</a:t>
                </a:r>
              </a:p>
              <a:p>
                <a:r>
                  <a:rPr lang="en-US" dirty="0"/>
                  <a:t> </a:t>
                </a:r>
                <a:r>
                  <a:rPr lang="en-US" dirty="0">
                    <a:solidFill>
                      <a:srgbClr val="00B050"/>
                    </a:solidFill>
                  </a:rPr>
                  <a:t>Goal</a:t>
                </a:r>
                <a:r>
                  <a:rPr lang="en-US" dirty="0"/>
                  <a:t>: Use space </a:t>
                </a:r>
                <a:r>
                  <a:rPr lang="en-US" i="1" dirty="0">
                    <a:solidFill>
                      <a:srgbClr val="7030A0"/>
                    </a:solidFill>
                  </a:rPr>
                  <a:t>sublinear</a:t>
                </a:r>
                <a:r>
                  <a:rPr lang="en-US" i="1" dirty="0"/>
                  <a:t> </a:t>
                </a:r>
                <a:r>
                  <a:rPr lang="en-US" dirty="0"/>
                  <a:t>in the size </a:t>
                </a:r>
                <a14:m>
                  <m:oMath xmlns:m="http://schemas.openxmlformats.org/officeDocument/2006/math">
                    <m:r>
                      <a:rPr lang="en-US" b="0" i="1" smtClean="0">
                        <a:solidFill>
                          <a:srgbClr val="C00000"/>
                        </a:solidFill>
                        <a:latin typeface="Cambria Math" panose="02040503050406030204" pitchFamily="18" charset="0"/>
                      </a:rPr>
                      <m:t>𝑚</m:t>
                    </m:r>
                    <m:r>
                      <a:rPr lang="en-US" b="0" i="1" smtClean="0">
                        <a:solidFill>
                          <a:srgbClr val="C00000"/>
                        </a:solidFill>
                        <a:latin typeface="Cambria Math" panose="02040503050406030204" pitchFamily="18" charset="0"/>
                      </a:rPr>
                      <m:t> </m:t>
                    </m:r>
                  </m:oMath>
                </a14:m>
                <a:r>
                  <a:rPr lang="en-US" dirty="0"/>
                  <a:t>of the input </a:t>
                </a:r>
                <a14:m>
                  <m:oMath xmlns:m="http://schemas.openxmlformats.org/officeDocument/2006/math">
                    <m:r>
                      <a:rPr lang="en-US" i="1" smtClean="0">
                        <a:solidFill>
                          <a:srgbClr val="C00000"/>
                        </a:solidFill>
                        <a:latin typeface="Cambria Math" panose="02040503050406030204" pitchFamily="18" charset="0"/>
                      </a:rPr>
                      <m:t>𝑆</m:t>
                    </m:r>
                  </m:oMath>
                </a14:m>
                <a:endParaRPr lang="en-US" dirty="0">
                  <a:solidFill>
                    <a:srgbClr val="C00000"/>
                  </a:solidFill>
                </a:endParaRPr>
              </a:p>
            </p:txBody>
          </p:sp>
        </mc:Choice>
        <mc:Fallback xmlns="">
          <p:sp>
            <p:nvSpPr>
              <p:cNvPr id="3" name="Content Placeholder 2">
                <a:extLst>
                  <a:ext uri="{FF2B5EF4-FFF2-40B4-BE49-F238E27FC236}">
                    <a16:creationId xmlns:a16="http://schemas.microsoft.com/office/drawing/2014/main" id="{15255D49-9D60-44DD-910D-2EBD0529DEC9}"/>
                  </a:ext>
                </a:extLst>
              </p:cNvPr>
              <p:cNvSpPr>
                <a:spLocks noGrp="1" noRot="1" noChangeAspect="1" noMove="1" noResize="1" noEditPoints="1" noAdjustHandles="1" noChangeArrowheads="1" noChangeShapeType="1" noTextEdit="1"/>
              </p:cNvSpPr>
              <p:nvPr>
                <p:ph idx="1"/>
              </p:nvPr>
            </p:nvSpPr>
            <p:spPr>
              <a:blipFill>
                <a:blip r:embed="rId3"/>
                <a:stretch>
                  <a:fillRect l="-1043" t="-2241"/>
                </a:stretch>
              </a:blipFill>
            </p:spPr>
            <p:txBody>
              <a:bodyPr/>
              <a:lstStyle/>
              <a:p>
                <a:r>
                  <a:rPr lang="en-US">
                    <a:noFill/>
                  </a:rPr>
                  <a:t> </a:t>
                </a:r>
              </a:p>
            </p:txBody>
          </p:sp>
        </mc:Fallback>
      </mc:AlternateContent>
      <p:pic>
        <p:nvPicPr>
          <p:cNvPr id="1026" name="Picture 2" descr="Image result for hacker clipart">
            <a:extLst>
              <a:ext uri="{FF2B5EF4-FFF2-40B4-BE49-F238E27FC236}">
                <a16:creationId xmlns:a16="http://schemas.microsoft.com/office/drawing/2014/main" id="{6157BAA3-7F96-4ED9-BBF4-8361607E3A0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3081" y="4158264"/>
            <a:ext cx="1743075" cy="17907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28942A8E-5218-4DA2-9563-772E9BC3A65A}"/>
              </a:ext>
            </a:extLst>
          </p:cNvPr>
          <p:cNvSpPr txBox="1"/>
          <p:nvPr/>
        </p:nvSpPr>
        <p:spPr>
          <a:xfrm>
            <a:off x="3175148" y="4699671"/>
            <a:ext cx="444352" cy="707886"/>
          </a:xfrm>
          <a:prstGeom prst="rect">
            <a:avLst/>
          </a:prstGeom>
          <a:noFill/>
        </p:spPr>
        <p:txBody>
          <a:bodyPr wrap="none" rtlCol="0">
            <a:spAutoFit/>
          </a:bodyPr>
          <a:lstStyle/>
          <a:p>
            <a:r>
              <a:rPr lang="en-US" sz="4000" dirty="0"/>
              <a:t>1</a:t>
            </a:r>
          </a:p>
        </p:txBody>
      </p:sp>
      <p:pic>
        <p:nvPicPr>
          <p:cNvPr id="10" name="Picture 9" descr="A picture containing clipart&#10;&#10;Description automatically generated">
            <a:extLst>
              <a:ext uri="{FF2B5EF4-FFF2-40B4-BE49-F238E27FC236}">
                <a16:creationId xmlns:a16="http://schemas.microsoft.com/office/drawing/2014/main" id="{8DC6FE31-B607-4356-85E4-A2BE83D9C96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90078" y="4001294"/>
            <a:ext cx="1620520" cy="2025650"/>
          </a:xfrm>
          <a:prstGeom prst="rect">
            <a:avLst/>
          </a:prstGeom>
        </p:spPr>
      </p:pic>
      <p:sp>
        <p:nvSpPr>
          <p:cNvPr id="12" name="TextBox 11">
            <a:extLst>
              <a:ext uri="{FF2B5EF4-FFF2-40B4-BE49-F238E27FC236}">
                <a16:creationId xmlns:a16="http://schemas.microsoft.com/office/drawing/2014/main" id="{353B686B-0020-4DE7-BA6E-01AEFC87D6C2}"/>
              </a:ext>
            </a:extLst>
          </p:cNvPr>
          <p:cNvSpPr txBox="1"/>
          <p:nvPr/>
        </p:nvSpPr>
        <p:spPr>
          <a:xfrm>
            <a:off x="8350326" y="4699671"/>
            <a:ext cx="444352" cy="707886"/>
          </a:xfrm>
          <a:prstGeom prst="rect">
            <a:avLst/>
          </a:prstGeom>
          <a:noFill/>
        </p:spPr>
        <p:txBody>
          <a:bodyPr wrap="none" rtlCol="0">
            <a:spAutoFit/>
          </a:bodyPr>
          <a:lstStyle/>
          <a:p>
            <a:r>
              <a:rPr lang="en-US" sz="4000" dirty="0">
                <a:solidFill>
                  <a:srgbClr val="00B050"/>
                </a:solidFill>
              </a:rPr>
              <a:t>1</a:t>
            </a:r>
          </a:p>
        </p:txBody>
      </p:sp>
    </p:spTree>
    <p:extLst>
      <p:ext uri="{BB962C8B-B14F-4D97-AF65-F5344CB8AC3E}">
        <p14:creationId xmlns:p14="http://schemas.microsoft.com/office/powerpoint/2010/main" val="2746499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iterate type="lt">
                                    <p:tmAbs val="1000"/>
                                  </p:iterate>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iterate type="lt">
                                    <p:tmAbs val="1000"/>
                                  </p:iterate>
                                  <p:childTnLst>
                                    <p:set>
                                      <p:cBhvr>
                                        <p:cTn id="10"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A721DAA6-8928-33E6-C42F-75C7F20D2D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72601" y="692446"/>
            <a:ext cx="582210" cy="822488"/>
          </a:xfrm>
          <a:prstGeom prst="rect">
            <a:avLst/>
          </a:prstGeom>
        </p:spPr>
      </p:pic>
      <p:sp>
        <p:nvSpPr>
          <p:cNvPr id="16" name="Content Placeholder 2">
            <a:extLst>
              <a:ext uri="{FF2B5EF4-FFF2-40B4-BE49-F238E27FC236}">
                <a16:creationId xmlns:a16="http://schemas.microsoft.com/office/drawing/2014/main" id="{3FC17854-9262-1C16-296C-EE1E261DFBFF}"/>
              </a:ext>
            </a:extLst>
          </p:cNvPr>
          <p:cNvSpPr txBox="1">
            <a:spLocks/>
          </p:cNvSpPr>
          <p:nvPr/>
        </p:nvSpPr>
        <p:spPr>
          <a:xfrm>
            <a:off x="1043345" y="2148629"/>
            <a:ext cx="4127879" cy="434409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300" dirty="0"/>
              <a:t>1  1  0  1  0  1  </a:t>
            </a:r>
          </a:p>
          <a:p>
            <a:pPr marL="0" indent="0">
              <a:buNone/>
            </a:pPr>
            <a:r>
              <a:rPr lang="en-US" sz="3300" dirty="0"/>
              <a:t>0  1  1  1  0  0</a:t>
            </a:r>
          </a:p>
        </p:txBody>
      </p:sp>
      <p:sp>
        <p:nvSpPr>
          <p:cNvPr id="7" name="Content Placeholder 2">
            <a:extLst>
              <a:ext uri="{FF2B5EF4-FFF2-40B4-BE49-F238E27FC236}">
                <a16:creationId xmlns:a16="http://schemas.microsoft.com/office/drawing/2014/main" id="{EAA13D8E-0EDD-635F-54D0-2AECF42ACC37}"/>
              </a:ext>
            </a:extLst>
          </p:cNvPr>
          <p:cNvSpPr txBox="1">
            <a:spLocks/>
          </p:cNvSpPr>
          <p:nvPr/>
        </p:nvSpPr>
        <p:spPr>
          <a:xfrm>
            <a:off x="5115238" y="2164697"/>
            <a:ext cx="2391129" cy="41489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300" dirty="0"/>
              <a:t>0</a:t>
            </a:r>
          </a:p>
          <a:p>
            <a:pPr marL="0" indent="0">
              <a:buNone/>
            </a:pPr>
            <a:r>
              <a:rPr lang="en-US" sz="3300" dirty="0"/>
              <a:t>1  </a:t>
            </a:r>
          </a:p>
          <a:p>
            <a:pPr marL="0" indent="0">
              <a:buNone/>
            </a:pPr>
            <a:endParaRPr lang="en-US" sz="3300" dirty="0"/>
          </a:p>
        </p:txBody>
      </p:sp>
      <p:pic>
        <p:nvPicPr>
          <p:cNvPr id="12" name="Picture 11">
            <a:extLst>
              <a:ext uri="{FF2B5EF4-FFF2-40B4-BE49-F238E27FC236}">
                <a16:creationId xmlns:a16="http://schemas.microsoft.com/office/drawing/2014/main" id="{E4A0020D-B90D-6D3E-AD7D-24473C4014A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38102" y="392621"/>
            <a:ext cx="1156352" cy="1462785"/>
          </a:xfrm>
          <a:prstGeom prst="rect">
            <a:avLst/>
          </a:prstGeom>
        </p:spPr>
      </p:pic>
      <p:pic>
        <p:nvPicPr>
          <p:cNvPr id="17" name="Picture 16">
            <a:extLst>
              <a:ext uri="{FF2B5EF4-FFF2-40B4-BE49-F238E27FC236}">
                <a16:creationId xmlns:a16="http://schemas.microsoft.com/office/drawing/2014/main" id="{BED2ADCB-DCE6-6B00-05DA-04FDA414C14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0249" y="1475184"/>
            <a:ext cx="725747" cy="543610"/>
          </a:xfrm>
          <a:prstGeom prst="rect">
            <a:avLst/>
          </a:prstGeom>
        </p:spPr>
      </p:pic>
      <p:pic>
        <p:nvPicPr>
          <p:cNvPr id="21" name="Picture 20">
            <a:extLst>
              <a:ext uri="{FF2B5EF4-FFF2-40B4-BE49-F238E27FC236}">
                <a16:creationId xmlns:a16="http://schemas.microsoft.com/office/drawing/2014/main" id="{7068EB89-DC5C-942E-F540-FE594878AE2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83556" y="795568"/>
            <a:ext cx="725747" cy="581176"/>
          </a:xfrm>
          <a:prstGeom prst="rect">
            <a:avLst/>
          </a:prstGeom>
        </p:spPr>
      </p:pic>
      <p:cxnSp>
        <p:nvCxnSpPr>
          <p:cNvPr id="24" name="Straight Arrow Connector 23">
            <a:extLst>
              <a:ext uri="{FF2B5EF4-FFF2-40B4-BE49-F238E27FC236}">
                <a16:creationId xmlns:a16="http://schemas.microsoft.com/office/drawing/2014/main" id="{B9ACCD1F-2A2D-C790-DCC0-DF25BC318FF8}"/>
              </a:ext>
            </a:extLst>
          </p:cNvPr>
          <p:cNvCxnSpPr>
            <a:cxnSpLocks/>
            <a:stCxn id="21" idx="2"/>
          </p:cNvCxnSpPr>
          <p:nvPr/>
        </p:nvCxnSpPr>
        <p:spPr>
          <a:xfrm>
            <a:off x="1646430" y="1376744"/>
            <a:ext cx="0" cy="6835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95D539DC-26A3-ACE5-4134-F65B7AB5D15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881493" y="1433981"/>
            <a:ext cx="582213" cy="584813"/>
          </a:xfrm>
          <a:prstGeom prst="rect">
            <a:avLst/>
          </a:prstGeom>
        </p:spPr>
      </p:pic>
      <p:cxnSp>
        <p:nvCxnSpPr>
          <p:cNvPr id="37" name="Straight Arrow Connector 36">
            <a:extLst>
              <a:ext uri="{FF2B5EF4-FFF2-40B4-BE49-F238E27FC236}">
                <a16:creationId xmlns:a16="http://schemas.microsoft.com/office/drawing/2014/main" id="{D1A29F8C-58C5-7033-1BBE-04D4C108276A}"/>
              </a:ext>
            </a:extLst>
          </p:cNvPr>
          <p:cNvCxnSpPr>
            <a:cxnSpLocks/>
          </p:cNvCxnSpPr>
          <p:nvPr/>
        </p:nvCxnSpPr>
        <p:spPr>
          <a:xfrm>
            <a:off x="2463706" y="1376744"/>
            <a:ext cx="0" cy="6835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39" name="Picture 38">
            <a:extLst>
              <a:ext uri="{FF2B5EF4-FFF2-40B4-BE49-F238E27FC236}">
                <a16:creationId xmlns:a16="http://schemas.microsoft.com/office/drawing/2014/main" id="{79BBCA52-F394-A7EF-583A-174F24DA56A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562403" y="1448147"/>
            <a:ext cx="584579" cy="584579"/>
          </a:xfrm>
          <a:prstGeom prst="rect">
            <a:avLst/>
          </a:prstGeom>
        </p:spPr>
      </p:pic>
      <p:pic>
        <p:nvPicPr>
          <p:cNvPr id="41" name="Picture 40">
            <a:extLst>
              <a:ext uri="{FF2B5EF4-FFF2-40B4-BE49-F238E27FC236}">
                <a16:creationId xmlns:a16="http://schemas.microsoft.com/office/drawing/2014/main" id="{03F69A6E-A1CB-2C28-136E-67B24DCCCB7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045919" y="684578"/>
            <a:ext cx="582210" cy="698652"/>
          </a:xfrm>
          <a:prstGeom prst="rect">
            <a:avLst/>
          </a:prstGeom>
        </p:spPr>
      </p:pic>
      <p:cxnSp>
        <p:nvCxnSpPr>
          <p:cNvPr id="42" name="Straight Arrow Connector 41">
            <a:extLst>
              <a:ext uri="{FF2B5EF4-FFF2-40B4-BE49-F238E27FC236}">
                <a16:creationId xmlns:a16="http://schemas.microsoft.com/office/drawing/2014/main" id="{B9B70264-99D7-755F-BEE3-4A2B2F3F412C}"/>
              </a:ext>
            </a:extLst>
          </p:cNvPr>
          <p:cNvCxnSpPr>
            <a:cxnSpLocks/>
          </p:cNvCxnSpPr>
          <p:nvPr/>
        </p:nvCxnSpPr>
        <p:spPr>
          <a:xfrm>
            <a:off x="3337024" y="1405212"/>
            <a:ext cx="0" cy="6835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388F330D-4EA3-D4C4-6CE5-7DEC2A21E47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153781" y="2164697"/>
            <a:ext cx="5824714" cy="3883142"/>
          </a:xfrm>
          <a:prstGeom prst="rect">
            <a:avLst/>
          </a:prstGeom>
        </p:spPr>
      </p:pic>
    </p:spTree>
    <p:extLst>
      <p:ext uri="{BB962C8B-B14F-4D97-AF65-F5344CB8AC3E}">
        <p14:creationId xmlns:p14="http://schemas.microsoft.com/office/powerpoint/2010/main" val="29237100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chemeClr val="accent1"/>
                </a:solidFill>
              </a:rPr>
              <a:t>Model #2: </a:t>
            </a:r>
            <a:r>
              <a:rPr lang="en-US" dirty="0" err="1">
                <a:solidFill>
                  <a:schemeClr val="accent1"/>
                </a:solidFill>
              </a:rPr>
              <a:t>Adversarially</a:t>
            </a:r>
            <a:r>
              <a:rPr lang="en-US" dirty="0">
                <a:solidFill>
                  <a:schemeClr val="accent1"/>
                </a:solidFill>
              </a:rPr>
              <a:t> Robust Streaming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p:txBody>
              <a:bodyPr/>
              <a:lstStyle/>
              <a:p>
                <a:r>
                  <a:rPr lang="en-US" dirty="0"/>
                  <a:t> </a:t>
                </a:r>
                <a:r>
                  <a:rPr lang="en-US" dirty="0">
                    <a:solidFill>
                      <a:srgbClr val="00B050"/>
                    </a:solidFill>
                  </a:rPr>
                  <a:t>Input</a:t>
                </a:r>
                <a:r>
                  <a:rPr lang="en-US" dirty="0"/>
                  <a:t>: Elements of an underlying data set </a:t>
                </a:r>
                <a14:m>
                  <m:oMath xmlns:m="http://schemas.openxmlformats.org/officeDocument/2006/math">
                    <m:r>
                      <a:rPr lang="en-US" i="1" smtClean="0">
                        <a:solidFill>
                          <a:srgbClr val="C00000"/>
                        </a:solidFill>
                        <a:latin typeface="Cambria Math" panose="02040503050406030204" pitchFamily="18" charset="0"/>
                      </a:rPr>
                      <m:t>𝑆</m:t>
                    </m:r>
                  </m:oMath>
                </a14:m>
                <a:r>
                  <a:rPr lang="en-US" dirty="0"/>
                  <a:t>, which arrives sequentially and </a:t>
                </a:r>
                <a:r>
                  <a:rPr lang="en-US" i="1" dirty="0" err="1">
                    <a:solidFill>
                      <a:srgbClr val="C00000"/>
                    </a:solidFill>
                  </a:rPr>
                  <a:t>adversarially</a:t>
                </a:r>
                <a:endParaRPr lang="en-US" i="1" dirty="0"/>
              </a:p>
              <a:p>
                <a:r>
                  <a:rPr lang="en-US" dirty="0"/>
                  <a:t> </a:t>
                </a:r>
                <a:r>
                  <a:rPr lang="en-US" dirty="0">
                    <a:solidFill>
                      <a:srgbClr val="00B050"/>
                    </a:solidFill>
                  </a:rPr>
                  <a:t>Output</a:t>
                </a:r>
                <a:r>
                  <a:rPr lang="en-US" dirty="0"/>
                  <a:t>: Evaluation (or approximation) of a given function</a:t>
                </a:r>
              </a:p>
              <a:p>
                <a:r>
                  <a:rPr lang="en-US" dirty="0"/>
                  <a:t> </a:t>
                </a:r>
                <a:r>
                  <a:rPr lang="en-US" dirty="0">
                    <a:solidFill>
                      <a:srgbClr val="00B050"/>
                    </a:solidFill>
                  </a:rPr>
                  <a:t>Goal</a:t>
                </a:r>
                <a:r>
                  <a:rPr lang="en-US" dirty="0"/>
                  <a:t>: Use space </a:t>
                </a:r>
                <a:r>
                  <a:rPr lang="en-US" i="1" dirty="0">
                    <a:solidFill>
                      <a:srgbClr val="7030A0"/>
                    </a:solidFill>
                  </a:rPr>
                  <a:t>sublinear</a:t>
                </a:r>
                <a:r>
                  <a:rPr lang="en-US" i="1" dirty="0"/>
                  <a:t> </a:t>
                </a:r>
                <a:r>
                  <a:rPr lang="en-US" dirty="0"/>
                  <a:t>in the size </a:t>
                </a:r>
                <a14:m>
                  <m:oMath xmlns:m="http://schemas.openxmlformats.org/officeDocument/2006/math">
                    <m:r>
                      <a:rPr lang="en-US" b="0" i="1" smtClean="0">
                        <a:solidFill>
                          <a:srgbClr val="C00000"/>
                        </a:solidFill>
                        <a:latin typeface="Cambria Math" panose="02040503050406030204" pitchFamily="18" charset="0"/>
                      </a:rPr>
                      <m:t>𝑚</m:t>
                    </m:r>
                    <m:r>
                      <a:rPr lang="en-US" b="0" i="1" smtClean="0">
                        <a:solidFill>
                          <a:srgbClr val="C00000"/>
                        </a:solidFill>
                        <a:latin typeface="Cambria Math" panose="02040503050406030204" pitchFamily="18" charset="0"/>
                      </a:rPr>
                      <m:t> </m:t>
                    </m:r>
                  </m:oMath>
                </a14:m>
                <a:r>
                  <a:rPr lang="en-US" dirty="0"/>
                  <a:t>of the input </a:t>
                </a:r>
                <a14:m>
                  <m:oMath xmlns:m="http://schemas.openxmlformats.org/officeDocument/2006/math">
                    <m:r>
                      <a:rPr lang="en-US" i="1" smtClean="0">
                        <a:solidFill>
                          <a:srgbClr val="C00000"/>
                        </a:solidFill>
                        <a:latin typeface="Cambria Math" panose="02040503050406030204" pitchFamily="18" charset="0"/>
                      </a:rPr>
                      <m:t>𝑆</m:t>
                    </m:r>
                  </m:oMath>
                </a14:m>
                <a:endParaRPr lang="en-US" dirty="0">
                  <a:solidFill>
                    <a:srgbClr val="C00000"/>
                  </a:solidFill>
                </a:endParaRPr>
              </a:p>
            </p:txBody>
          </p:sp>
        </mc:Choice>
        <mc:Fallback xmlns="">
          <p:sp>
            <p:nvSpPr>
              <p:cNvPr id="3" name="Content Placeholder 2">
                <a:extLst>
                  <a:ext uri="{FF2B5EF4-FFF2-40B4-BE49-F238E27FC236}">
                    <a16:creationId xmlns:a16="http://schemas.microsoft.com/office/drawing/2014/main" id="{15255D49-9D60-44DD-910D-2EBD0529DEC9}"/>
                  </a:ext>
                </a:extLst>
              </p:cNvPr>
              <p:cNvSpPr>
                <a:spLocks noGrp="1" noRot="1" noChangeAspect="1" noMove="1" noResize="1" noEditPoints="1" noAdjustHandles="1" noChangeArrowheads="1" noChangeShapeType="1" noTextEdit="1"/>
              </p:cNvSpPr>
              <p:nvPr>
                <p:ph idx="1"/>
              </p:nvPr>
            </p:nvSpPr>
            <p:spPr>
              <a:blipFill>
                <a:blip r:embed="rId3"/>
                <a:stretch>
                  <a:fillRect l="-1043" t="-2241"/>
                </a:stretch>
              </a:blipFill>
            </p:spPr>
            <p:txBody>
              <a:bodyPr/>
              <a:lstStyle/>
              <a:p>
                <a:r>
                  <a:rPr lang="en-US">
                    <a:noFill/>
                  </a:rPr>
                  <a:t> </a:t>
                </a:r>
              </a:p>
            </p:txBody>
          </p:sp>
        </mc:Fallback>
      </mc:AlternateContent>
      <p:pic>
        <p:nvPicPr>
          <p:cNvPr id="1026" name="Picture 2" descr="Image result for hacker clipart">
            <a:extLst>
              <a:ext uri="{FF2B5EF4-FFF2-40B4-BE49-F238E27FC236}">
                <a16:creationId xmlns:a16="http://schemas.microsoft.com/office/drawing/2014/main" id="{6157BAA3-7F96-4ED9-BBF4-8361607E3A0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3081" y="4158264"/>
            <a:ext cx="1743075" cy="17907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28942A8E-5218-4DA2-9563-772E9BC3A65A}"/>
              </a:ext>
            </a:extLst>
          </p:cNvPr>
          <p:cNvSpPr txBox="1"/>
          <p:nvPr/>
        </p:nvSpPr>
        <p:spPr>
          <a:xfrm>
            <a:off x="3175148" y="4699671"/>
            <a:ext cx="704039" cy="707886"/>
          </a:xfrm>
          <a:prstGeom prst="rect">
            <a:avLst/>
          </a:prstGeom>
          <a:noFill/>
        </p:spPr>
        <p:txBody>
          <a:bodyPr wrap="none" rtlCol="0">
            <a:spAutoFit/>
          </a:bodyPr>
          <a:lstStyle/>
          <a:p>
            <a:r>
              <a:rPr lang="en-US" sz="4000" dirty="0"/>
              <a:t>10</a:t>
            </a:r>
          </a:p>
        </p:txBody>
      </p:sp>
      <p:pic>
        <p:nvPicPr>
          <p:cNvPr id="10" name="Picture 9" descr="A picture containing clipart&#10;&#10;Description automatically generated">
            <a:extLst>
              <a:ext uri="{FF2B5EF4-FFF2-40B4-BE49-F238E27FC236}">
                <a16:creationId xmlns:a16="http://schemas.microsoft.com/office/drawing/2014/main" id="{8DC6FE31-B607-4356-85E4-A2BE83D9C96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90078" y="4001294"/>
            <a:ext cx="1620520" cy="2025650"/>
          </a:xfrm>
          <a:prstGeom prst="rect">
            <a:avLst/>
          </a:prstGeom>
        </p:spPr>
      </p:pic>
      <p:sp>
        <p:nvSpPr>
          <p:cNvPr id="12" name="TextBox 11">
            <a:extLst>
              <a:ext uri="{FF2B5EF4-FFF2-40B4-BE49-F238E27FC236}">
                <a16:creationId xmlns:a16="http://schemas.microsoft.com/office/drawing/2014/main" id="{353B686B-0020-4DE7-BA6E-01AEFC87D6C2}"/>
              </a:ext>
            </a:extLst>
          </p:cNvPr>
          <p:cNvSpPr txBox="1"/>
          <p:nvPr/>
        </p:nvSpPr>
        <p:spPr>
          <a:xfrm>
            <a:off x="8350326" y="4699671"/>
            <a:ext cx="444352" cy="707886"/>
          </a:xfrm>
          <a:prstGeom prst="rect">
            <a:avLst/>
          </a:prstGeom>
          <a:noFill/>
        </p:spPr>
        <p:txBody>
          <a:bodyPr wrap="none" rtlCol="0">
            <a:spAutoFit/>
          </a:bodyPr>
          <a:lstStyle/>
          <a:p>
            <a:r>
              <a:rPr lang="en-US" sz="4000" dirty="0">
                <a:solidFill>
                  <a:srgbClr val="00B050"/>
                </a:solidFill>
              </a:rPr>
              <a:t>1</a:t>
            </a:r>
          </a:p>
        </p:txBody>
      </p:sp>
    </p:spTree>
    <p:extLst>
      <p:ext uri="{BB962C8B-B14F-4D97-AF65-F5344CB8AC3E}">
        <p14:creationId xmlns:p14="http://schemas.microsoft.com/office/powerpoint/2010/main" val="3552218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iterate type="lt">
                                    <p:tmAbs val="1000"/>
                                  </p:iterate>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chemeClr val="accent1"/>
                </a:solidFill>
              </a:rPr>
              <a:t>Model #2: </a:t>
            </a:r>
            <a:r>
              <a:rPr lang="en-US" dirty="0" err="1">
                <a:solidFill>
                  <a:schemeClr val="accent1"/>
                </a:solidFill>
              </a:rPr>
              <a:t>Adversarially</a:t>
            </a:r>
            <a:r>
              <a:rPr lang="en-US" dirty="0">
                <a:solidFill>
                  <a:schemeClr val="accent1"/>
                </a:solidFill>
              </a:rPr>
              <a:t> Robust Streaming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p:txBody>
              <a:bodyPr/>
              <a:lstStyle/>
              <a:p>
                <a:r>
                  <a:rPr lang="en-US" dirty="0"/>
                  <a:t> </a:t>
                </a:r>
                <a:r>
                  <a:rPr lang="en-US" dirty="0">
                    <a:solidFill>
                      <a:srgbClr val="00B050"/>
                    </a:solidFill>
                  </a:rPr>
                  <a:t>Input</a:t>
                </a:r>
                <a:r>
                  <a:rPr lang="en-US" dirty="0"/>
                  <a:t>: Elements of an underlying data set </a:t>
                </a:r>
                <a14:m>
                  <m:oMath xmlns:m="http://schemas.openxmlformats.org/officeDocument/2006/math">
                    <m:r>
                      <a:rPr lang="en-US" i="1" smtClean="0">
                        <a:solidFill>
                          <a:srgbClr val="C00000"/>
                        </a:solidFill>
                        <a:latin typeface="Cambria Math" panose="02040503050406030204" pitchFamily="18" charset="0"/>
                      </a:rPr>
                      <m:t>𝑆</m:t>
                    </m:r>
                  </m:oMath>
                </a14:m>
                <a:r>
                  <a:rPr lang="en-US" dirty="0"/>
                  <a:t>, which arrives sequentially and </a:t>
                </a:r>
                <a:r>
                  <a:rPr lang="en-US" i="1" dirty="0" err="1">
                    <a:solidFill>
                      <a:srgbClr val="C00000"/>
                    </a:solidFill>
                  </a:rPr>
                  <a:t>adversarially</a:t>
                </a:r>
                <a:endParaRPr lang="en-US" i="1" dirty="0"/>
              </a:p>
              <a:p>
                <a:r>
                  <a:rPr lang="en-US" dirty="0"/>
                  <a:t> </a:t>
                </a:r>
                <a:r>
                  <a:rPr lang="en-US" dirty="0">
                    <a:solidFill>
                      <a:srgbClr val="00B050"/>
                    </a:solidFill>
                  </a:rPr>
                  <a:t>Output</a:t>
                </a:r>
                <a:r>
                  <a:rPr lang="en-US" dirty="0"/>
                  <a:t>: Evaluation (or approximation) of a given function</a:t>
                </a:r>
              </a:p>
              <a:p>
                <a:r>
                  <a:rPr lang="en-US" dirty="0"/>
                  <a:t> </a:t>
                </a:r>
                <a:r>
                  <a:rPr lang="en-US" dirty="0">
                    <a:solidFill>
                      <a:srgbClr val="00B050"/>
                    </a:solidFill>
                  </a:rPr>
                  <a:t>Goal</a:t>
                </a:r>
                <a:r>
                  <a:rPr lang="en-US" dirty="0"/>
                  <a:t>: Use space </a:t>
                </a:r>
                <a:r>
                  <a:rPr lang="en-US" i="1" dirty="0">
                    <a:solidFill>
                      <a:srgbClr val="7030A0"/>
                    </a:solidFill>
                  </a:rPr>
                  <a:t>sublinear</a:t>
                </a:r>
                <a:r>
                  <a:rPr lang="en-US" i="1" dirty="0"/>
                  <a:t> </a:t>
                </a:r>
                <a:r>
                  <a:rPr lang="en-US" dirty="0"/>
                  <a:t>in the size </a:t>
                </a:r>
                <a14:m>
                  <m:oMath xmlns:m="http://schemas.openxmlformats.org/officeDocument/2006/math">
                    <m:r>
                      <a:rPr lang="en-US" b="0" i="1" smtClean="0">
                        <a:solidFill>
                          <a:srgbClr val="C00000"/>
                        </a:solidFill>
                        <a:latin typeface="Cambria Math" panose="02040503050406030204" pitchFamily="18" charset="0"/>
                      </a:rPr>
                      <m:t>𝑚</m:t>
                    </m:r>
                    <m:r>
                      <a:rPr lang="en-US" b="0" i="1" smtClean="0">
                        <a:solidFill>
                          <a:srgbClr val="C00000"/>
                        </a:solidFill>
                        <a:latin typeface="Cambria Math" panose="02040503050406030204" pitchFamily="18" charset="0"/>
                      </a:rPr>
                      <m:t> </m:t>
                    </m:r>
                  </m:oMath>
                </a14:m>
                <a:r>
                  <a:rPr lang="en-US" dirty="0"/>
                  <a:t>of the input </a:t>
                </a:r>
                <a14:m>
                  <m:oMath xmlns:m="http://schemas.openxmlformats.org/officeDocument/2006/math">
                    <m:r>
                      <a:rPr lang="en-US" i="1" smtClean="0">
                        <a:solidFill>
                          <a:srgbClr val="C00000"/>
                        </a:solidFill>
                        <a:latin typeface="Cambria Math" panose="02040503050406030204" pitchFamily="18" charset="0"/>
                      </a:rPr>
                      <m:t>𝑆</m:t>
                    </m:r>
                  </m:oMath>
                </a14:m>
                <a:endParaRPr lang="en-US" dirty="0">
                  <a:solidFill>
                    <a:srgbClr val="C00000"/>
                  </a:solidFill>
                </a:endParaRPr>
              </a:p>
            </p:txBody>
          </p:sp>
        </mc:Choice>
        <mc:Fallback xmlns="">
          <p:sp>
            <p:nvSpPr>
              <p:cNvPr id="3" name="Content Placeholder 2">
                <a:extLst>
                  <a:ext uri="{FF2B5EF4-FFF2-40B4-BE49-F238E27FC236}">
                    <a16:creationId xmlns:a16="http://schemas.microsoft.com/office/drawing/2014/main" id="{15255D49-9D60-44DD-910D-2EBD0529DEC9}"/>
                  </a:ext>
                </a:extLst>
              </p:cNvPr>
              <p:cNvSpPr>
                <a:spLocks noGrp="1" noRot="1" noChangeAspect="1" noMove="1" noResize="1" noEditPoints="1" noAdjustHandles="1" noChangeArrowheads="1" noChangeShapeType="1" noTextEdit="1"/>
              </p:cNvSpPr>
              <p:nvPr>
                <p:ph idx="1"/>
              </p:nvPr>
            </p:nvSpPr>
            <p:spPr>
              <a:blipFill>
                <a:blip r:embed="rId3"/>
                <a:stretch>
                  <a:fillRect l="-1043" t="-2241"/>
                </a:stretch>
              </a:blipFill>
            </p:spPr>
            <p:txBody>
              <a:bodyPr/>
              <a:lstStyle/>
              <a:p>
                <a:r>
                  <a:rPr lang="en-US">
                    <a:noFill/>
                  </a:rPr>
                  <a:t> </a:t>
                </a:r>
              </a:p>
            </p:txBody>
          </p:sp>
        </mc:Fallback>
      </mc:AlternateContent>
      <p:pic>
        <p:nvPicPr>
          <p:cNvPr id="1026" name="Picture 2" descr="Image result for hacker clipart">
            <a:extLst>
              <a:ext uri="{FF2B5EF4-FFF2-40B4-BE49-F238E27FC236}">
                <a16:creationId xmlns:a16="http://schemas.microsoft.com/office/drawing/2014/main" id="{6157BAA3-7F96-4ED9-BBF4-8361607E3A0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3081" y="4158264"/>
            <a:ext cx="1743075" cy="17907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28942A8E-5218-4DA2-9563-772E9BC3A65A}"/>
              </a:ext>
            </a:extLst>
          </p:cNvPr>
          <p:cNvSpPr txBox="1"/>
          <p:nvPr/>
        </p:nvSpPr>
        <p:spPr>
          <a:xfrm>
            <a:off x="3175148" y="4699671"/>
            <a:ext cx="963725" cy="707886"/>
          </a:xfrm>
          <a:prstGeom prst="rect">
            <a:avLst/>
          </a:prstGeom>
          <a:noFill/>
        </p:spPr>
        <p:txBody>
          <a:bodyPr wrap="none" rtlCol="0">
            <a:spAutoFit/>
          </a:bodyPr>
          <a:lstStyle/>
          <a:p>
            <a:r>
              <a:rPr lang="en-US" sz="4000" dirty="0"/>
              <a:t>101</a:t>
            </a:r>
          </a:p>
        </p:txBody>
      </p:sp>
      <p:pic>
        <p:nvPicPr>
          <p:cNvPr id="10" name="Picture 9" descr="A picture containing clipart&#10;&#10;Description automatically generated">
            <a:extLst>
              <a:ext uri="{FF2B5EF4-FFF2-40B4-BE49-F238E27FC236}">
                <a16:creationId xmlns:a16="http://schemas.microsoft.com/office/drawing/2014/main" id="{8DC6FE31-B607-4356-85E4-A2BE83D9C96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90078" y="4001294"/>
            <a:ext cx="1620520" cy="2025650"/>
          </a:xfrm>
          <a:prstGeom prst="rect">
            <a:avLst/>
          </a:prstGeom>
        </p:spPr>
      </p:pic>
      <p:sp>
        <p:nvSpPr>
          <p:cNvPr id="12" name="TextBox 11">
            <a:extLst>
              <a:ext uri="{FF2B5EF4-FFF2-40B4-BE49-F238E27FC236}">
                <a16:creationId xmlns:a16="http://schemas.microsoft.com/office/drawing/2014/main" id="{353B686B-0020-4DE7-BA6E-01AEFC87D6C2}"/>
              </a:ext>
            </a:extLst>
          </p:cNvPr>
          <p:cNvSpPr txBox="1"/>
          <p:nvPr/>
        </p:nvSpPr>
        <p:spPr>
          <a:xfrm>
            <a:off x="8350326" y="4699671"/>
            <a:ext cx="444352" cy="707886"/>
          </a:xfrm>
          <a:prstGeom prst="rect">
            <a:avLst/>
          </a:prstGeom>
          <a:noFill/>
        </p:spPr>
        <p:txBody>
          <a:bodyPr wrap="none" rtlCol="0">
            <a:spAutoFit/>
          </a:bodyPr>
          <a:lstStyle/>
          <a:p>
            <a:r>
              <a:rPr lang="en-US" sz="4000" dirty="0">
                <a:solidFill>
                  <a:srgbClr val="00B050"/>
                </a:solidFill>
              </a:rPr>
              <a:t>2</a:t>
            </a:r>
          </a:p>
        </p:txBody>
      </p:sp>
    </p:spTree>
    <p:extLst>
      <p:ext uri="{BB962C8B-B14F-4D97-AF65-F5344CB8AC3E}">
        <p14:creationId xmlns:p14="http://schemas.microsoft.com/office/powerpoint/2010/main" val="21106048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iterate type="lt">
                                    <p:tmAbs val="1000"/>
                                  </p:iterate>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chemeClr val="accent1"/>
                </a:solidFill>
              </a:rPr>
              <a:t>Model #2: </a:t>
            </a:r>
            <a:r>
              <a:rPr lang="en-US" dirty="0" err="1">
                <a:solidFill>
                  <a:schemeClr val="accent1"/>
                </a:solidFill>
              </a:rPr>
              <a:t>Adversarially</a:t>
            </a:r>
            <a:r>
              <a:rPr lang="en-US" dirty="0">
                <a:solidFill>
                  <a:schemeClr val="accent1"/>
                </a:solidFill>
              </a:rPr>
              <a:t> Robust Streaming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p:txBody>
              <a:bodyPr/>
              <a:lstStyle/>
              <a:p>
                <a:r>
                  <a:rPr lang="en-US" dirty="0"/>
                  <a:t> </a:t>
                </a:r>
                <a:r>
                  <a:rPr lang="en-US" dirty="0">
                    <a:solidFill>
                      <a:srgbClr val="00B050"/>
                    </a:solidFill>
                  </a:rPr>
                  <a:t>Input</a:t>
                </a:r>
                <a:r>
                  <a:rPr lang="en-US" dirty="0"/>
                  <a:t>: Elements of an underlying data set </a:t>
                </a:r>
                <a14:m>
                  <m:oMath xmlns:m="http://schemas.openxmlformats.org/officeDocument/2006/math">
                    <m:r>
                      <a:rPr lang="en-US" i="1" smtClean="0">
                        <a:solidFill>
                          <a:srgbClr val="C00000"/>
                        </a:solidFill>
                        <a:latin typeface="Cambria Math" panose="02040503050406030204" pitchFamily="18" charset="0"/>
                      </a:rPr>
                      <m:t>𝑆</m:t>
                    </m:r>
                  </m:oMath>
                </a14:m>
                <a:r>
                  <a:rPr lang="en-US" dirty="0"/>
                  <a:t>, which arrives sequentially and </a:t>
                </a:r>
                <a:r>
                  <a:rPr lang="en-US" i="1" dirty="0" err="1">
                    <a:solidFill>
                      <a:srgbClr val="C00000"/>
                    </a:solidFill>
                  </a:rPr>
                  <a:t>adversarially</a:t>
                </a:r>
                <a:endParaRPr lang="en-US" i="1" dirty="0"/>
              </a:p>
              <a:p>
                <a:r>
                  <a:rPr lang="en-US" dirty="0"/>
                  <a:t> </a:t>
                </a:r>
                <a:r>
                  <a:rPr lang="en-US" dirty="0">
                    <a:solidFill>
                      <a:srgbClr val="00B050"/>
                    </a:solidFill>
                  </a:rPr>
                  <a:t>Output</a:t>
                </a:r>
                <a:r>
                  <a:rPr lang="en-US" dirty="0"/>
                  <a:t>: Evaluation (or approximation) of a given function</a:t>
                </a:r>
              </a:p>
              <a:p>
                <a:r>
                  <a:rPr lang="en-US" dirty="0"/>
                  <a:t> </a:t>
                </a:r>
                <a:r>
                  <a:rPr lang="en-US" dirty="0">
                    <a:solidFill>
                      <a:srgbClr val="00B050"/>
                    </a:solidFill>
                  </a:rPr>
                  <a:t>Goal</a:t>
                </a:r>
                <a:r>
                  <a:rPr lang="en-US" dirty="0"/>
                  <a:t>: Use space </a:t>
                </a:r>
                <a:r>
                  <a:rPr lang="en-US" i="1" dirty="0">
                    <a:solidFill>
                      <a:srgbClr val="7030A0"/>
                    </a:solidFill>
                  </a:rPr>
                  <a:t>sublinear</a:t>
                </a:r>
                <a:r>
                  <a:rPr lang="en-US" i="1" dirty="0"/>
                  <a:t> </a:t>
                </a:r>
                <a:r>
                  <a:rPr lang="en-US" dirty="0"/>
                  <a:t>in the size </a:t>
                </a:r>
                <a14:m>
                  <m:oMath xmlns:m="http://schemas.openxmlformats.org/officeDocument/2006/math">
                    <m:r>
                      <a:rPr lang="en-US" b="0" i="1" smtClean="0">
                        <a:solidFill>
                          <a:srgbClr val="C00000"/>
                        </a:solidFill>
                        <a:latin typeface="Cambria Math" panose="02040503050406030204" pitchFamily="18" charset="0"/>
                      </a:rPr>
                      <m:t>𝑚</m:t>
                    </m:r>
                    <m:r>
                      <a:rPr lang="en-US" b="0" i="1" smtClean="0">
                        <a:solidFill>
                          <a:srgbClr val="C00000"/>
                        </a:solidFill>
                        <a:latin typeface="Cambria Math" panose="02040503050406030204" pitchFamily="18" charset="0"/>
                      </a:rPr>
                      <m:t> </m:t>
                    </m:r>
                  </m:oMath>
                </a14:m>
                <a:r>
                  <a:rPr lang="en-US" dirty="0"/>
                  <a:t>of the input </a:t>
                </a:r>
                <a14:m>
                  <m:oMath xmlns:m="http://schemas.openxmlformats.org/officeDocument/2006/math">
                    <m:r>
                      <a:rPr lang="en-US" i="1" smtClean="0">
                        <a:solidFill>
                          <a:srgbClr val="C00000"/>
                        </a:solidFill>
                        <a:latin typeface="Cambria Math" panose="02040503050406030204" pitchFamily="18" charset="0"/>
                      </a:rPr>
                      <m:t>𝑆</m:t>
                    </m:r>
                  </m:oMath>
                </a14:m>
                <a:endParaRPr lang="en-US" dirty="0">
                  <a:solidFill>
                    <a:srgbClr val="C00000"/>
                  </a:solidFill>
                </a:endParaRPr>
              </a:p>
            </p:txBody>
          </p:sp>
        </mc:Choice>
        <mc:Fallback xmlns="">
          <p:sp>
            <p:nvSpPr>
              <p:cNvPr id="3" name="Content Placeholder 2">
                <a:extLst>
                  <a:ext uri="{FF2B5EF4-FFF2-40B4-BE49-F238E27FC236}">
                    <a16:creationId xmlns:a16="http://schemas.microsoft.com/office/drawing/2014/main" id="{15255D49-9D60-44DD-910D-2EBD0529DEC9}"/>
                  </a:ext>
                </a:extLst>
              </p:cNvPr>
              <p:cNvSpPr>
                <a:spLocks noGrp="1" noRot="1" noChangeAspect="1" noMove="1" noResize="1" noEditPoints="1" noAdjustHandles="1" noChangeArrowheads="1" noChangeShapeType="1" noTextEdit="1"/>
              </p:cNvSpPr>
              <p:nvPr>
                <p:ph idx="1"/>
              </p:nvPr>
            </p:nvSpPr>
            <p:spPr>
              <a:blipFill>
                <a:blip r:embed="rId3"/>
                <a:stretch>
                  <a:fillRect l="-1043" t="-2241"/>
                </a:stretch>
              </a:blipFill>
            </p:spPr>
            <p:txBody>
              <a:bodyPr/>
              <a:lstStyle/>
              <a:p>
                <a:r>
                  <a:rPr lang="en-US">
                    <a:noFill/>
                  </a:rPr>
                  <a:t> </a:t>
                </a:r>
              </a:p>
            </p:txBody>
          </p:sp>
        </mc:Fallback>
      </mc:AlternateContent>
      <p:pic>
        <p:nvPicPr>
          <p:cNvPr id="1026" name="Picture 2" descr="Image result for hacker clipart">
            <a:extLst>
              <a:ext uri="{FF2B5EF4-FFF2-40B4-BE49-F238E27FC236}">
                <a16:creationId xmlns:a16="http://schemas.microsoft.com/office/drawing/2014/main" id="{6157BAA3-7F96-4ED9-BBF4-8361607E3A0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3081" y="4158264"/>
            <a:ext cx="1743075" cy="17907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28942A8E-5218-4DA2-9563-772E9BC3A65A}"/>
              </a:ext>
            </a:extLst>
          </p:cNvPr>
          <p:cNvSpPr txBox="1"/>
          <p:nvPr/>
        </p:nvSpPr>
        <p:spPr>
          <a:xfrm>
            <a:off x="3175148" y="4699671"/>
            <a:ext cx="1223412" cy="707886"/>
          </a:xfrm>
          <a:prstGeom prst="rect">
            <a:avLst/>
          </a:prstGeom>
          <a:noFill/>
        </p:spPr>
        <p:txBody>
          <a:bodyPr wrap="none" rtlCol="0">
            <a:spAutoFit/>
          </a:bodyPr>
          <a:lstStyle/>
          <a:p>
            <a:r>
              <a:rPr lang="en-US" sz="4000" dirty="0"/>
              <a:t>1010</a:t>
            </a:r>
          </a:p>
        </p:txBody>
      </p:sp>
      <p:sp>
        <p:nvSpPr>
          <p:cNvPr id="12" name="TextBox 11">
            <a:extLst>
              <a:ext uri="{FF2B5EF4-FFF2-40B4-BE49-F238E27FC236}">
                <a16:creationId xmlns:a16="http://schemas.microsoft.com/office/drawing/2014/main" id="{353B686B-0020-4DE7-BA6E-01AEFC87D6C2}"/>
              </a:ext>
            </a:extLst>
          </p:cNvPr>
          <p:cNvSpPr txBox="1"/>
          <p:nvPr/>
        </p:nvSpPr>
        <p:spPr>
          <a:xfrm>
            <a:off x="8350326" y="4699671"/>
            <a:ext cx="444352" cy="707886"/>
          </a:xfrm>
          <a:prstGeom prst="rect">
            <a:avLst/>
          </a:prstGeom>
          <a:noFill/>
        </p:spPr>
        <p:txBody>
          <a:bodyPr wrap="none" rtlCol="0">
            <a:spAutoFit/>
          </a:bodyPr>
          <a:lstStyle/>
          <a:p>
            <a:r>
              <a:rPr lang="en-US" sz="4000" dirty="0">
                <a:solidFill>
                  <a:srgbClr val="C00000"/>
                </a:solidFill>
              </a:rPr>
              <a:t>3</a:t>
            </a:r>
          </a:p>
        </p:txBody>
      </p:sp>
      <p:pic>
        <p:nvPicPr>
          <p:cNvPr id="11" name="Picture 10" descr="A picture containing clipart&#10;&#10;Description automatically generated">
            <a:extLst>
              <a:ext uri="{FF2B5EF4-FFF2-40B4-BE49-F238E27FC236}">
                <a16:creationId xmlns:a16="http://schemas.microsoft.com/office/drawing/2014/main" id="{FF55506B-922C-4AEF-A5DD-6475EFA3311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90078" y="4001294"/>
            <a:ext cx="1620520" cy="2025650"/>
          </a:xfrm>
          <a:prstGeom prst="rect">
            <a:avLst/>
          </a:prstGeom>
        </p:spPr>
      </p:pic>
    </p:spTree>
    <p:extLst>
      <p:ext uri="{BB962C8B-B14F-4D97-AF65-F5344CB8AC3E}">
        <p14:creationId xmlns:p14="http://schemas.microsoft.com/office/powerpoint/2010/main" val="24512623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iterate type="lt">
                                    <p:tmAbs val="1000"/>
                                  </p:iterate>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chemeClr val="accent1"/>
                </a:solidFill>
              </a:rPr>
              <a:t>Model #2: </a:t>
            </a:r>
            <a:r>
              <a:rPr lang="en-US" dirty="0" err="1">
                <a:solidFill>
                  <a:schemeClr val="accent1"/>
                </a:solidFill>
              </a:rPr>
              <a:t>Adversarially</a:t>
            </a:r>
            <a:r>
              <a:rPr lang="en-US" dirty="0">
                <a:solidFill>
                  <a:schemeClr val="accent1"/>
                </a:solidFill>
              </a:rPr>
              <a:t> Robust Streaming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p:txBody>
              <a:bodyPr/>
              <a:lstStyle/>
              <a:p>
                <a:r>
                  <a:rPr lang="en-US" dirty="0"/>
                  <a:t> </a:t>
                </a:r>
                <a:r>
                  <a:rPr lang="en-US" dirty="0">
                    <a:solidFill>
                      <a:srgbClr val="00B050"/>
                    </a:solidFill>
                  </a:rPr>
                  <a:t>Input</a:t>
                </a:r>
                <a:r>
                  <a:rPr lang="en-US" dirty="0"/>
                  <a:t>: Elements of an underlying data set </a:t>
                </a:r>
                <a14:m>
                  <m:oMath xmlns:m="http://schemas.openxmlformats.org/officeDocument/2006/math">
                    <m:r>
                      <a:rPr lang="en-US" i="1" smtClean="0">
                        <a:solidFill>
                          <a:srgbClr val="C00000"/>
                        </a:solidFill>
                        <a:latin typeface="Cambria Math" panose="02040503050406030204" pitchFamily="18" charset="0"/>
                      </a:rPr>
                      <m:t>𝑆</m:t>
                    </m:r>
                  </m:oMath>
                </a14:m>
                <a:r>
                  <a:rPr lang="en-US" dirty="0"/>
                  <a:t>, which arrives sequentially and </a:t>
                </a:r>
                <a:r>
                  <a:rPr lang="en-US" i="1" dirty="0" err="1">
                    <a:solidFill>
                      <a:srgbClr val="C00000"/>
                    </a:solidFill>
                  </a:rPr>
                  <a:t>adversarially</a:t>
                </a:r>
                <a:endParaRPr lang="en-US" i="1" dirty="0"/>
              </a:p>
              <a:p>
                <a:r>
                  <a:rPr lang="en-US" dirty="0"/>
                  <a:t> </a:t>
                </a:r>
                <a:r>
                  <a:rPr lang="en-US" dirty="0">
                    <a:solidFill>
                      <a:srgbClr val="00B050"/>
                    </a:solidFill>
                  </a:rPr>
                  <a:t>Output</a:t>
                </a:r>
                <a:r>
                  <a:rPr lang="en-US" dirty="0"/>
                  <a:t>: Evaluation (or approximation) of a given function</a:t>
                </a:r>
              </a:p>
              <a:p>
                <a:r>
                  <a:rPr lang="en-US" dirty="0"/>
                  <a:t> </a:t>
                </a:r>
                <a:r>
                  <a:rPr lang="en-US" dirty="0">
                    <a:solidFill>
                      <a:srgbClr val="00B050"/>
                    </a:solidFill>
                  </a:rPr>
                  <a:t>Goal</a:t>
                </a:r>
                <a:r>
                  <a:rPr lang="en-US" dirty="0"/>
                  <a:t>: Use space </a:t>
                </a:r>
                <a:r>
                  <a:rPr lang="en-US" i="1" dirty="0">
                    <a:solidFill>
                      <a:srgbClr val="7030A0"/>
                    </a:solidFill>
                  </a:rPr>
                  <a:t>sublinear</a:t>
                </a:r>
                <a:r>
                  <a:rPr lang="en-US" i="1" dirty="0"/>
                  <a:t> </a:t>
                </a:r>
                <a:r>
                  <a:rPr lang="en-US" dirty="0"/>
                  <a:t>in the size </a:t>
                </a:r>
                <a14:m>
                  <m:oMath xmlns:m="http://schemas.openxmlformats.org/officeDocument/2006/math">
                    <m:r>
                      <a:rPr lang="en-US" b="0" i="1" smtClean="0">
                        <a:solidFill>
                          <a:srgbClr val="C00000"/>
                        </a:solidFill>
                        <a:latin typeface="Cambria Math" panose="02040503050406030204" pitchFamily="18" charset="0"/>
                      </a:rPr>
                      <m:t>𝑚</m:t>
                    </m:r>
                    <m:r>
                      <a:rPr lang="en-US" b="0" i="1" smtClean="0">
                        <a:solidFill>
                          <a:srgbClr val="C00000"/>
                        </a:solidFill>
                        <a:latin typeface="Cambria Math" panose="02040503050406030204" pitchFamily="18" charset="0"/>
                      </a:rPr>
                      <m:t> </m:t>
                    </m:r>
                  </m:oMath>
                </a14:m>
                <a:r>
                  <a:rPr lang="en-US" dirty="0"/>
                  <a:t>of the input </a:t>
                </a:r>
                <a14:m>
                  <m:oMath xmlns:m="http://schemas.openxmlformats.org/officeDocument/2006/math">
                    <m:r>
                      <a:rPr lang="en-US" i="1" smtClean="0">
                        <a:solidFill>
                          <a:srgbClr val="C00000"/>
                        </a:solidFill>
                        <a:latin typeface="Cambria Math" panose="02040503050406030204" pitchFamily="18" charset="0"/>
                      </a:rPr>
                      <m:t>𝑆</m:t>
                    </m:r>
                  </m:oMath>
                </a14:m>
                <a:endParaRPr lang="en-US" dirty="0">
                  <a:solidFill>
                    <a:srgbClr val="C00000"/>
                  </a:solidFill>
                </a:endParaRPr>
              </a:p>
            </p:txBody>
          </p:sp>
        </mc:Choice>
        <mc:Fallback xmlns="">
          <p:sp>
            <p:nvSpPr>
              <p:cNvPr id="3" name="Content Placeholder 2">
                <a:extLst>
                  <a:ext uri="{FF2B5EF4-FFF2-40B4-BE49-F238E27FC236}">
                    <a16:creationId xmlns:a16="http://schemas.microsoft.com/office/drawing/2014/main" id="{15255D49-9D60-44DD-910D-2EBD0529DEC9}"/>
                  </a:ext>
                </a:extLst>
              </p:cNvPr>
              <p:cNvSpPr>
                <a:spLocks noGrp="1" noRot="1" noChangeAspect="1" noMove="1" noResize="1" noEditPoints="1" noAdjustHandles="1" noChangeArrowheads="1" noChangeShapeType="1" noTextEdit="1"/>
              </p:cNvSpPr>
              <p:nvPr>
                <p:ph idx="1"/>
              </p:nvPr>
            </p:nvSpPr>
            <p:spPr>
              <a:blipFill>
                <a:blip r:embed="rId3"/>
                <a:stretch>
                  <a:fillRect l="-1043" t="-2241"/>
                </a:stretch>
              </a:blipFill>
            </p:spPr>
            <p:txBody>
              <a:bodyPr/>
              <a:lstStyle/>
              <a:p>
                <a:r>
                  <a:rPr lang="en-US">
                    <a:noFill/>
                  </a:rPr>
                  <a:t> </a:t>
                </a:r>
              </a:p>
            </p:txBody>
          </p:sp>
        </mc:Fallback>
      </mc:AlternateContent>
      <p:pic>
        <p:nvPicPr>
          <p:cNvPr id="1026" name="Picture 2" descr="Image result for hacker clipart">
            <a:extLst>
              <a:ext uri="{FF2B5EF4-FFF2-40B4-BE49-F238E27FC236}">
                <a16:creationId xmlns:a16="http://schemas.microsoft.com/office/drawing/2014/main" id="{6157BAA3-7F96-4ED9-BBF4-8361607E3A0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3081" y="4158264"/>
            <a:ext cx="1743075" cy="17907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28942A8E-5218-4DA2-9563-772E9BC3A65A}"/>
              </a:ext>
            </a:extLst>
          </p:cNvPr>
          <p:cNvSpPr txBox="1"/>
          <p:nvPr/>
        </p:nvSpPr>
        <p:spPr>
          <a:xfrm>
            <a:off x="3175148" y="4699671"/>
            <a:ext cx="1223412" cy="707886"/>
          </a:xfrm>
          <a:prstGeom prst="rect">
            <a:avLst/>
          </a:prstGeom>
          <a:noFill/>
        </p:spPr>
        <p:txBody>
          <a:bodyPr wrap="none" rtlCol="0">
            <a:spAutoFit/>
          </a:bodyPr>
          <a:lstStyle/>
          <a:p>
            <a:r>
              <a:rPr lang="en-US" sz="4000" dirty="0"/>
              <a:t>1010</a:t>
            </a:r>
          </a:p>
        </p:txBody>
      </p:sp>
      <p:sp>
        <p:nvSpPr>
          <p:cNvPr id="12" name="TextBox 11">
            <a:extLst>
              <a:ext uri="{FF2B5EF4-FFF2-40B4-BE49-F238E27FC236}">
                <a16:creationId xmlns:a16="http://schemas.microsoft.com/office/drawing/2014/main" id="{353B686B-0020-4DE7-BA6E-01AEFC87D6C2}"/>
              </a:ext>
            </a:extLst>
          </p:cNvPr>
          <p:cNvSpPr txBox="1"/>
          <p:nvPr/>
        </p:nvSpPr>
        <p:spPr>
          <a:xfrm>
            <a:off x="8350326" y="4699671"/>
            <a:ext cx="444352" cy="707886"/>
          </a:xfrm>
          <a:prstGeom prst="rect">
            <a:avLst/>
          </a:prstGeom>
          <a:noFill/>
        </p:spPr>
        <p:txBody>
          <a:bodyPr wrap="none" rtlCol="0">
            <a:spAutoFit/>
          </a:bodyPr>
          <a:lstStyle/>
          <a:p>
            <a:r>
              <a:rPr lang="en-US" sz="4000" dirty="0">
                <a:solidFill>
                  <a:srgbClr val="C00000"/>
                </a:solidFill>
              </a:rPr>
              <a:t>3</a:t>
            </a:r>
          </a:p>
        </p:txBody>
      </p:sp>
      <p:pic>
        <p:nvPicPr>
          <p:cNvPr id="2050" name="Picture 2" descr="Image result for &quot;d'oh&quot; clipart">
            <a:extLst>
              <a:ext uri="{FF2B5EF4-FFF2-40B4-BE49-F238E27FC236}">
                <a16:creationId xmlns:a16="http://schemas.microsoft.com/office/drawing/2014/main" id="{B3CAF929-30F7-4105-91DA-601005364EA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86769" y="4148739"/>
            <a:ext cx="1962150" cy="1809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906432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11949F98-FC53-4C98-8C23-550048D4FCF9}"/>
                  </a:ext>
                </a:extLst>
              </p:cNvPr>
              <p:cNvSpPr>
                <a:spLocks noGrp="1"/>
              </p:cNvSpPr>
              <p:nvPr>
                <p:ph type="title"/>
              </p:nvPr>
            </p:nvSpPr>
            <p:spPr/>
            <p:txBody>
              <a:bodyPr/>
              <a:lstStyle/>
              <a:p>
                <a14:m>
                  <m:oMath xmlns:m="http://schemas.openxmlformats.org/officeDocument/2006/math">
                    <m:d>
                      <m:dPr>
                        <m:ctrlPr>
                          <a:rPr lang="en-US" i="1">
                            <a:solidFill>
                              <a:srgbClr val="C00000"/>
                            </a:solidFill>
                            <a:latin typeface="Cambria Math" panose="02040503050406030204" pitchFamily="18" charset="0"/>
                          </a:rPr>
                        </m:ctrlPr>
                      </m:dPr>
                      <m:e>
                        <m:r>
                          <a:rPr lang="en-US">
                            <a:solidFill>
                              <a:srgbClr val="C00000"/>
                            </a:solidFill>
                            <a:latin typeface="Cambria Math" panose="02040503050406030204" pitchFamily="18" charset="0"/>
                          </a:rPr>
                          <m:t>1+</m:t>
                        </m:r>
                        <m:r>
                          <a:rPr lang="en-US" i="1">
                            <a:solidFill>
                              <a:srgbClr val="C00000"/>
                            </a:solidFill>
                            <a:latin typeface="Cambria Math" panose="02040503050406030204" pitchFamily="18" charset="0"/>
                          </a:rPr>
                          <m:t>𝜀</m:t>
                        </m:r>
                      </m:e>
                    </m:d>
                  </m:oMath>
                </a14:m>
                <a:r>
                  <a:rPr lang="en-US" dirty="0">
                    <a:solidFill>
                      <a:srgbClr val="C00000"/>
                    </a:solidFill>
                  </a:rPr>
                  <a:t>-</a:t>
                </a:r>
                <a:r>
                  <a:rPr lang="en-US" dirty="0">
                    <a:solidFill>
                      <a:schemeClr val="accent1"/>
                    </a:solidFill>
                  </a:rPr>
                  <a:t>Robust Algorithms </a:t>
                </a:r>
                <a:r>
                  <a:rPr lang="en-US" dirty="0">
                    <a:solidFill>
                      <a:srgbClr val="7030A0"/>
                    </a:solidFill>
                  </a:rPr>
                  <a:t>[W</a:t>
                </a:r>
                <a:r>
                  <a:rPr lang="en-US" dirty="0">
                    <a:solidFill>
                      <a:srgbClr val="FF0000"/>
                    </a:solidFill>
                  </a:rPr>
                  <a:t>Z</a:t>
                </a:r>
                <a:r>
                  <a:rPr lang="en-US" dirty="0">
                    <a:solidFill>
                      <a:srgbClr val="7030A0"/>
                    </a:solidFill>
                  </a:rPr>
                  <a:t>21]</a:t>
                </a:r>
                <a:endParaRPr lang="en-US" dirty="0">
                  <a:solidFill>
                    <a:schemeClr val="accent1"/>
                  </a:solidFill>
                </a:endParaRPr>
              </a:p>
            </p:txBody>
          </p:sp>
        </mc:Choice>
        <mc:Fallback xmlns="">
          <p:sp>
            <p:nvSpPr>
              <p:cNvPr id="2" name="Title 1">
                <a:extLst>
                  <a:ext uri="{FF2B5EF4-FFF2-40B4-BE49-F238E27FC236}">
                    <a16:creationId xmlns:a16="http://schemas.microsoft.com/office/drawing/2014/main" id="{11949F98-FC53-4C98-8C23-550048D4FCF9}"/>
                  </a:ext>
                </a:extLst>
              </p:cNvPr>
              <p:cNvSpPr>
                <a:spLocks noGrp="1" noRot="1" noChangeAspect="1" noMove="1" noResize="1" noEditPoints="1" noAdjustHandles="1" noChangeArrowheads="1" noChangeShapeType="1" noTextEdit="1"/>
              </p:cNvSpPr>
              <p:nvPr>
                <p:ph type="title"/>
              </p:nvPr>
            </p:nvSpPr>
            <p:spPr>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CD298EE-232A-4602-BB51-FA680B6EA672}"/>
                  </a:ext>
                </a:extLst>
              </p:cNvPr>
              <p:cNvSpPr>
                <a:spLocks noGrp="1"/>
              </p:cNvSpPr>
              <p:nvPr>
                <p:ph idx="1"/>
              </p:nvPr>
            </p:nvSpPr>
            <p:spPr>
              <a:xfrm>
                <a:off x="838200" y="1825624"/>
                <a:ext cx="10515600" cy="4788239"/>
              </a:xfrm>
            </p:spPr>
            <p:txBody>
              <a:bodyPr>
                <a:normAutofit/>
              </a:bodyPr>
              <a:lstStyle/>
              <a:p>
                <a:pPr>
                  <a:buClr>
                    <a:schemeClr val="tx1"/>
                  </a:buClr>
                </a:pPr>
                <a14:m>
                  <m:oMath xmlns:m="http://schemas.openxmlformats.org/officeDocument/2006/math">
                    <m:acc>
                      <m:accPr>
                        <m:chr m:val="̃"/>
                        <m:ctrlPr>
                          <a:rPr lang="en-US" b="0" i="1" smtClean="0">
                            <a:solidFill>
                              <a:srgbClr val="C00000"/>
                            </a:solidFill>
                            <a:latin typeface="Cambria Math" panose="02040503050406030204" pitchFamily="18" charset="0"/>
                          </a:rPr>
                        </m:ctrlPr>
                      </m:accPr>
                      <m:e>
                        <m:r>
                          <m:rPr>
                            <m:sty m:val="p"/>
                          </m:rPr>
                          <a:rPr lang="en-US">
                            <a:solidFill>
                              <a:srgbClr val="C00000"/>
                            </a:solidFill>
                            <a:latin typeface="Cambria Math" panose="02040503050406030204" pitchFamily="18" charset="0"/>
                          </a:rPr>
                          <m:t>Θ</m:t>
                        </m:r>
                      </m:e>
                    </m:acc>
                    <m:d>
                      <m:dPr>
                        <m:ctrlPr>
                          <a:rPr lang="en-US" i="1">
                            <a:solidFill>
                              <a:srgbClr val="C00000"/>
                            </a:solidFill>
                            <a:latin typeface="Cambria Math" panose="02040503050406030204" pitchFamily="18" charset="0"/>
                          </a:rPr>
                        </m:ctrlPr>
                      </m:dPr>
                      <m:e>
                        <m:f>
                          <m:fPr>
                            <m:ctrlPr>
                              <a:rPr lang="en-US" i="1">
                                <a:solidFill>
                                  <a:srgbClr val="C00000"/>
                                </a:solidFill>
                                <a:latin typeface="Cambria Math" panose="02040503050406030204" pitchFamily="18" charset="0"/>
                              </a:rPr>
                            </m:ctrlPr>
                          </m:fPr>
                          <m:num>
                            <m:r>
                              <a:rPr lang="en-US" i="1">
                                <a:solidFill>
                                  <a:srgbClr val="C00000"/>
                                </a:solidFill>
                                <a:latin typeface="Cambria Math" panose="02040503050406030204" pitchFamily="18" charset="0"/>
                              </a:rPr>
                              <m:t>1</m:t>
                            </m:r>
                          </m:num>
                          <m:den>
                            <m:sSup>
                              <m:sSupPr>
                                <m:ctrlPr>
                                  <a:rPr lang="en-US" i="1">
                                    <a:solidFill>
                                      <a:srgbClr val="C00000"/>
                                    </a:solidFill>
                                    <a:latin typeface="Cambria Math" panose="02040503050406030204" pitchFamily="18" charset="0"/>
                                  </a:rPr>
                                </m:ctrlPr>
                              </m:sSupPr>
                              <m:e>
                                <m:r>
                                  <a:rPr lang="en-US" i="1" smtClean="0">
                                    <a:solidFill>
                                      <a:srgbClr val="C00000"/>
                                    </a:solidFill>
                                    <a:latin typeface="Cambria Math" panose="02040503050406030204" pitchFamily="18" charset="0"/>
                                  </a:rPr>
                                  <m:t>𝜀</m:t>
                                </m:r>
                              </m:e>
                              <m:sup>
                                <m:r>
                                  <a:rPr lang="en-US" i="1">
                                    <a:solidFill>
                                      <a:srgbClr val="C00000"/>
                                    </a:solidFill>
                                    <a:latin typeface="Cambria Math" panose="02040503050406030204" pitchFamily="18" charset="0"/>
                                  </a:rPr>
                                  <m:t>2</m:t>
                                </m:r>
                              </m:sup>
                            </m:sSup>
                          </m:den>
                        </m:f>
                      </m:e>
                    </m:d>
                  </m:oMath>
                </a14:m>
                <a:r>
                  <a:rPr lang="en-US" dirty="0"/>
                  <a:t> space-accuracy tradeoff for distinct elements, i.e., </a:t>
                </a:r>
                <a14:m>
                  <m:oMath xmlns:m="http://schemas.openxmlformats.org/officeDocument/2006/math">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𝐹</m:t>
                        </m:r>
                      </m:e>
                      <m:sub>
                        <m:r>
                          <a:rPr lang="en-US" i="1">
                            <a:solidFill>
                              <a:srgbClr val="C00000"/>
                            </a:solidFill>
                            <a:latin typeface="Cambria Math" panose="02040503050406030204" pitchFamily="18" charset="0"/>
                          </a:rPr>
                          <m:t>0</m:t>
                        </m:r>
                      </m:sub>
                    </m:sSub>
                  </m:oMath>
                </a14:m>
                <a:endParaRPr lang="en-US" dirty="0">
                  <a:solidFill>
                    <a:srgbClr val="7030A0"/>
                  </a:solidFill>
                </a:endParaRPr>
              </a:p>
              <a:p>
                <a:pPr>
                  <a:buClr>
                    <a:schemeClr val="tx1"/>
                  </a:buClr>
                </a:pPr>
                <a14:m>
                  <m:oMath xmlns:m="http://schemas.openxmlformats.org/officeDocument/2006/math">
                    <m:acc>
                      <m:accPr>
                        <m:chr m:val="̃"/>
                        <m:ctrlPr>
                          <a:rPr lang="en-US" i="1">
                            <a:solidFill>
                              <a:srgbClr val="C00000"/>
                            </a:solidFill>
                            <a:latin typeface="Cambria Math" panose="02040503050406030204" pitchFamily="18" charset="0"/>
                          </a:rPr>
                        </m:ctrlPr>
                      </m:accPr>
                      <m:e>
                        <m:r>
                          <m:rPr>
                            <m:sty m:val="p"/>
                          </m:rPr>
                          <a:rPr lang="en-US">
                            <a:solidFill>
                              <a:srgbClr val="C00000"/>
                            </a:solidFill>
                            <a:latin typeface="Cambria Math" panose="02040503050406030204" pitchFamily="18" charset="0"/>
                          </a:rPr>
                          <m:t>Θ</m:t>
                        </m:r>
                      </m:e>
                    </m:acc>
                    <m:d>
                      <m:dPr>
                        <m:ctrlPr>
                          <a:rPr lang="en-US" i="1">
                            <a:solidFill>
                              <a:srgbClr val="C00000"/>
                            </a:solidFill>
                            <a:latin typeface="Cambria Math" panose="02040503050406030204" pitchFamily="18" charset="0"/>
                          </a:rPr>
                        </m:ctrlPr>
                      </m:dPr>
                      <m:e>
                        <m:f>
                          <m:fPr>
                            <m:ctrlPr>
                              <a:rPr lang="en-US" i="1">
                                <a:solidFill>
                                  <a:srgbClr val="C00000"/>
                                </a:solidFill>
                                <a:latin typeface="Cambria Math" panose="02040503050406030204" pitchFamily="18" charset="0"/>
                              </a:rPr>
                            </m:ctrlPr>
                          </m:fPr>
                          <m:num>
                            <m:r>
                              <a:rPr lang="en-US" i="1">
                                <a:solidFill>
                                  <a:srgbClr val="C00000"/>
                                </a:solidFill>
                                <a:latin typeface="Cambria Math" panose="02040503050406030204" pitchFamily="18" charset="0"/>
                              </a:rPr>
                              <m:t>1</m:t>
                            </m:r>
                          </m:num>
                          <m:den>
                            <m:sSup>
                              <m:sSupPr>
                                <m:ctrlPr>
                                  <a:rPr lang="en-US" i="1">
                                    <a:solidFill>
                                      <a:srgbClr val="C00000"/>
                                    </a:solidFill>
                                    <a:latin typeface="Cambria Math" panose="02040503050406030204" pitchFamily="18" charset="0"/>
                                  </a:rPr>
                                </m:ctrlPr>
                              </m:sSupPr>
                              <m:e>
                                <m:r>
                                  <a:rPr lang="en-US" i="1">
                                    <a:solidFill>
                                      <a:srgbClr val="C00000"/>
                                    </a:solidFill>
                                    <a:latin typeface="Cambria Math" panose="02040503050406030204" pitchFamily="18" charset="0"/>
                                  </a:rPr>
                                  <m:t>𝜀</m:t>
                                </m:r>
                              </m:e>
                              <m:sup>
                                <m:r>
                                  <a:rPr lang="en-US" i="1">
                                    <a:solidFill>
                                      <a:srgbClr val="C00000"/>
                                    </a:solidFill>
                                    <a:latin typeface="Cambria Math" panose="02040503050406030204" pitchFamily="18" charset="0"/>
                                  </a:rPr>
                                  <m:t>2</m:t>
                                </m:r>
                              </m:sup>
                            </m:sSup>
                          </m:den>
                        </m:f>
                      </m:e>
                    </m:d>
                  </m:oMath>
                </a14:m>
                <a:r>
                  <a:rPr lang="en-US" dirty="0"/>
                  <a:t> space-accuracy tradeoff for </a:t>
                </a:r>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𝐹</m:t>
                        </m:r>
                      </m:e>
                      <m:sub>
                        <m:r>
                          <a:rPr lang="en-US" b="0" i="1" smtClean="0">
                            <a:solidFill>
                              <a:srgbClr val="C00000"/>
                            </a:solidFill>
                            <a:latin typeface="Cambria Math" panose="02040503050406030204" pitchFamily="18" charset="0"/>
                          </a:rPr>
                          <m:t>𝑝</m:t>
                        </m:r>
                      </m:sub>
                    </m:sSub>
                  </m:oMath>
                </a14:m>
                <a:r>
                  <a:rPr lang="en-US" dirty="0"/>
                  <a:t> with </a:t>
                </a:r>
                <a14:m>
                  <m:oMath xmlns:m="http://schemas.openxmlformats.org/officeDocument/2006/math">
                    <m:r>
                      <a:rPr lang="en-US" b="0" i="1" smtClean="0">
                        <a:solidFill>
                          <a:srgbClr val="C00000"/>
                        </a:solidFill>
                        <a:latin typeface="Cambria Math" panose="02040503050406030204" pitchFamily="18" charset="0"/>
                      </a:rPr>
                      <m:t>𝑝</m:t>
                    </m:r>
                    <m:r>
                      <a:rPr lang="en-US" b="0" i="1" smtClean="0">
                        <a:solidFill>
                          <a:srgbClr val="C00000"/>
                        </a:solidFill>
                        <a:latin typeface="Cambria Math" panose="02040503050406030204" pitchFamily="18" charset="0"/>
                      </a:rPr>
                      <m:t>∈</m:t>
                    </m:r>
                    <m:d>
                      <m:dPr>
                        <m:endChr m:val="]"/>
                        <m:ctrlPr>
                          <a:rPr lang="en-US" b="0" i="1" smtClean="0">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0, 2</m:t>
                        </m:r>
                      </m:e>
                    </m:d>
                  </m:oMath>
                </a14:m>
                <a:r>
                  <a:rPr lang="en-US" dirty="0"/>
                  <a:t> </a:t>
                </a:r>
                <a:endParaRPr lang="en-US" dirty="0">
                  <a:solidFill>
                    <a:srgbClr val="7030A0"/>
                  </a:solidFill>
                </a:endParaRPr>
              </a:p>
              <a:p>
                <a:pPr>
                  <a:buClr>
                    <a:schemeClr val="tx1"/>
                  </a:buClr>
                </a:pPr>
                <a14:m>
                  <m:oMath xmlns:m="http://schemas.openxmlformats.org/officeDocument/2006/math">
                    <m:acc>
                      <m:accPr>
                        <m:chr m:val="̃"/>
                        <m:ctrlPr>
                          <a:rPr lang="en-US" i="1">
                            <a:solidFill>
                              <a:srgbClr val="C00000"/>
                            </a:solidFill>
                            <a:latin typeface="Cambria Math" panose="02040503050406030204" pitchFamily="18" charset="0"/>
                          </a:rPr>
                        </m:ctrlPr>
                      </m:accPr>
                      <m:e>
                        <m:r>
                          <m:rPr>
                            <m:sty m:val="p"/>
                          </m:rPr>
                          <a:rPr lang="en-US">
                            <a:solidFill>
                              <a:srgbClr val="C00000"/>
                            </a:solidFill>
                            <a:latin typeface="Cambria Math" panose="02040503050406030204" pitchFamily="18" charset="0"/>
                          </a:rPr>
                          <m:t>Θ</m:t>
                        </m:r>
                      </m:e>
                    </m:acc>
                    <m:d>
                      <m:dPr>
                        <m:ctrlPr>
                          <a:rPr lang="en-US" i="1">
                            <a:solidFill>
                              <a:srgbClr val="C00000"/>
                            </a:solidFill>
                            <a:latin typeface="Cambria Math" panose="02040503050406030204" pitchFamily="18" charset="0"/>
                          </a:rPr>
                        </m:ctrlPr>
                      </m:dPr>
                      <m:e>
                        <m:f>
                          <m:fPr>
                            <m:ctrlPr>
                              <a:rPr lang="en-US" i="1">
                                <a:solidFill>
                                  <a:srgbClr val="C00000"/>
                                </a:solidFill>
                                <a:latin typeface="Cambria Math" panose="02040503050406030204" pitchFamily="18" charset="0"/>
                              </a:rPr>
                            </m:ctrlPr>
                          </m:fPr>
                          <m:num>
                            <m:r>
                              <a:rPr lang="en-US" i="1">
                                <a:solidFill>
                                  <a:srgbClr val="C00000"/>
                                </a:solidFill>
                                <a:latin typeface="Cambria Math" panose="02040503050406030204" pitchFamily="18" charset="0"/>
                              </a:rPr>
                              <m:t>1</m:t>
                            </m:r>
                          </m:num>
                          <m:den>
                            <m:sSup>
                              <m:sSupPr>
                                <m:ctrlPr>
                                  <a:rPr lang="en-US" i="1">
                                    <a:solidFill>
                                      <a:srgbClr val="C00000"/>
                                    </a:solidFill>
                                    <a:latin typeface="Cambria Math" panose="02040503050406030204" pitchFamily="18" charset="0"/>
                                  </a:rPr>
                                </m:ctrlPr>
                              </m:sSupPr>
                              <m:e>
                                <m:r>
                                  <a:rPr lang="en-US" i="1">
                                    <a:solidFill>
                                      <a:srgbClr val="C00000"/>
                                    </a:solidFill>
                                    <a:latin typeface="Cambria Math" panose="02040503050406030204" pitchFamily="18" charset="0"/>
                                  </a:rPr>
                                  <m:t>𝜀</m:t>
                                </m:r>
                              </m:e>
                              <m:sup>
                                <m:r>
                                  <a:rPr lang="en-US" i="1">
                                    <a:solidFill>
                                      <a:srgbClr val="C00000"/>
                                    </a:solidFill>
                                    <a:latin typeface="Cambria Math" panose="02040503050406030204" pitchFamily="18" charset="0"/>
                                  </a:rPr>
                                  <m:t>2</m:t>
                                </m:r>
                              </m:sup>
                            </m:sSup>
                          </m:den>
                        </m:f>
                      </m:e>
                    </m:d>
                  </m:oMath>
                </a14:m>
                <a:r>
                  <a:rPr lang="en-US" dirty="0"/>
                  <a:t> space-accuracy tradeoff for </a:t>
                </a:r>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𝐹</m:t>
                        </m:r>
                      </m:e>
                      <m:sub>
                        <m:r>
                          <a:rPr lang="en-US" b="0" i="1" smtClean="0">
                            <a:solidFill>
                              <a:srgbClr val="C00000"/>
                            </a:solidFill>
                            <a:latin typeface="Cambria Math" panose="02040503050406030204" pitchFamily="18" charset="0"/>
                          </a:rPr>
                          <m:t>𝑝</m:t>
                        </m:r>
                      </m:sub>
                    </m:sSub>
                  </m:oMath>
                </a14:m>
                <a:r>
                  <a:rPr lang="en-US" dirty="0"/>
                  <a:t> with integer </a:t>
                </a:r>
                <a14:m>
                  <m:oMath xmlns:m="http://schemas.openxmlformats.org/officeDocument/2006/math">
                    <m:r>
                      <a:rPr lang="en-US" b="0" i="1" smtClean="0">
                        <a:solidFill>
                          <a:srgbClr val="C00000"/>
                        </a:solidFill>
                        <a:latin typeface="Cambria Math" panose="02040503050406030204" pitchFamily="18" charset="0"/>
                      </a:rPr>
                      <m:t>𝑝</m:t>
                    </m:r>
                    <m:r>
                      <a:rPr lang="en-US" b="0" i="1" smtClean="0">
                        <a:solidFill>
                          <a:srgbClr val="C00000"/>
                        </a:solidFill>
                        <a:latin typeface="Cambria Math" panose="02040503050406030204" pitchFamily="18" charset="0"/>
                      </a:rPr>
                      <m:t>&gt;2</m:t>
                    </m:r>
                  </m:oMath>
                </a14:m>
                <a:endParaRPr lang="en-US" dirty="0">
                  <a:solidFill>
                    <a:srgbClr val="7030A0"/>
                  </a:solidFill>
                </a:endParaRPr>
              </a:p>
              <a:p>
                <a:pPr>
                  <a:buClr>
                    <a:schemeClr val="tx1"/>
                  </a:buClr>
                </a:pPr>
                <a14:m>
                  <m:oMath xmlns:m="http://schemas.openxmlformats.org/officeDocument/2006/math">
                    <m:acc>
                      <m:accPr>
                        <m:chr m:val="̃"/>
                        <m:ctrlPr>
                          <a:rPr lang="en-US" i="1">
                            <a:solidFill>
                              <a:srgbClr val="C00000"/>
                            </a:solidFill>
                            <a:latin typeface="Cambria Math" panose="02040503050406030204" pitchFamily="18" charset="0"/>
                          </a:rPr>
                        </m:ctrlPr>
                      </m:accPr>
                      <m:e>
                        <m:r>
                          <m:rPr>
                            <m:sty m:val="p"/>
                          </m:rPr>
                          <a:rPr lang="en-US">
                            <a:solidFill>
                              <a:srgbClr val="C00000"/>
                            </a:solidFill>
                            <a:latin typeface="Cambria Math" panose="02040503050406030204" pitchFamily="18" charset="0"/>
                          </a:rPr>
                          <m:t>Θ</m:t>
                        </m:r>
                      </m:e>
                    </m:acc>
                    <m:d>
                      <m:dPr>
                        <m:ctrlPr>
                          <a:rPr lang="en-US" i="1">
                            <a:solidFill>
                              <a:srgbClr val="C00000"/>
                            </a:solidFill>
                            <a:latin typeface="Cambria Math" panose="02040503050406030204" pitchFamily="18" charset="0"/>
                          </a:rPr>
                        </m:ctrlPr>
                      </m:dPr>
                      <m:e>
                        <m:f>
                          <m:fPr>
                            <m:ctrlPr>
                              <a:rPr lang="en-US" i="1">
                                <a:solidFill>
                                  <a:srgbClr val="C00000"/>
                                </a:solidFill>
                                <a:latin typeface="Cambria Math" panose="02040503050406030204" pitchFamily="18" charset="0"/>
                              </a:rPr>
                            </m:ctrlPr>
                          </m:fPr>
                          <m:num>
                            <m:r>
                              <a:rPr lang="en-US" i="1">
                                <a:solidFill>
                                  <a:srgbClr val="C00000"/>
                                </a:solidFill>
                                <a:latin typeface="Cambria Math" panose="02040503050406030204" pitchFamily="18" charset="0"/>
                              </a:rPr>
                              <m:t>1</m:t>
                            </m:r>
                          </m:num>
                          <m:den>
                            <m:sSup>
                              <m:sSupPr>
                                <m:ctrlPr>
                                  <a:rPr lang="en-US" i="1">
                                    <a:solidFill>
                                      <a:srgbClr val="C00000"/>
                                    </a:solidFill>
                                    <a:latin typeface="Cambria Math" panose="02040503050406030204" pitchFamily="18" charset="0"/>
                                  </a:rPr>
                                </m:ctrlPr>
                              </m:sSupPr>
                              <m:e>
                                <m:r>
                                  <a:rPr lang="en-US" i="1">
                                    <a:solidFill>
                                      <a:srgbClr val="C00000"/>
                                    </a:solidFill>
                                    <a:latin typeface="Cambria Math" panose="02040503050406030204" pitchFamily="18" charset="0"/>
                                  </a:rPr>
                                  <m:t>𝜀</m:t>
                                </m:r>
                              </m:e>
                              <m:sup>
                                <m:r>
                                  <a:rPr lang="en-US" i="1">
                                    <a:solidFill>
                                      <a:srgbClr val="C00000"/>
                                    </a:solidFill>
                                    <a:latin typeface="Cambria Math" panose="02040503050406030204" pitchFamily="18" charset="0"/>
                                  </a:rPr>
                                  <m:t>2</m:t>
                                </m:r>
                              </m:sup>
                            </m:sSup>
                          </m:den>
                        </m:f>
                      </m:e>
                    </m:d>
                  </m:oMath>
                </a14:m>
                <a:r>
                  <a:rPr lang="en-US" dirty="0"/>
                  <a:t> space-accuracy tradeoff for </a:t>
                </a:r>
                <a14:m>
                  <m:oMath xmlns:m="http://schemas.openxmlformats.org/officeDocument/2006/math">
                    <m:sSub>
                      <m:sSubPr>
                        <m:ctrlPr>
                          <a:rPr lang="en-US" b="0" i="1" smtClean="0">
                            <a:solidFill>
                              <a:srgbClr val="C00000"/>
                            </a:solidFill>
                            <a:latin typeface="Cambria Math" panose="02040503050406030204" pitchFamily="18" charset="0"/>
                          </a:rPr>
                        </m:ctrlPr>
                      </m:sSubPr>
                      <m:e>
                        <m:r>
                          <a:rPr lang="en-US" i="1" smtClean="0">
                            <a:solidFill>
                              <a:srgbClr val="C00000"/>
                            </a:solidFill>
                            <a:latin typeface="Cambria Math" panose="02040503050406030204" pitchFamily="18" charset="0"/>
                          </a:rPr>
                          <m:t>𝐿</m:t>
                        </m:r>
                      </m:e>
                      <m:sub>
                        <m:r>
                          <a:rPr lang="en-US" b="0" i="1" smtClean="0">
                            <a:solidFill>
                              <a:srgbClr val="C00000"/>
                            </a:solidFill>
                            <a:latin typeface="Cambria Math" panose="02040503050406030204" pitchFamily="18" charset="0"/>
                          </a:rPr>
                          <m:t>2</m:t>
                        </m:r>
                      </m:sub>
                    </m:sSub>
                  </m:oMath>
                </a14:m>
                <a:r>
                  <a:rPr lang="en-US" dirty="0"/>
                  <a:t>-heavy hitters</a:t>
                </a:r>
                <a:endParaRPr lang="en-US" b="0" i="1" dirty="0">
                  <a:solidFill>
                    <a:srgbClr val="7030A0"/>
                  </a:solidFill>
                  <a:latin typeface="Cambria Math" panose="02040503050406030204" pitchFamily="18" charset="0"/>
                </a:endParaRPr>
              </a:p>
            </p:txBody>
          </p:sp>
        </mc:Choice>
        <mc:Fallback xmlns="">
          <p:sp>
            <p:nvSpPr>
              <p:cNvPr id="3" name="Content Placeholder 2">
                <a:extLst>
                  <a:ext uri="{FF2B5EF4-FFF2-40B4-BE49-F238E27FC236}">
                    <a16:creationId xmlns:a16="http://schemas.microsoft.com/office/drawing/2014/main" id="{3CD298EE-232A-4602-BB51-FA680B6EA672}"/>
                  </a:ext>
                </a:extLst>
              </p:cNvPr>
              <p:cNvSpPr>
                <a:spLocks noGrp="1" noRot="1" noChangeAspect="1" noMove="1" noResize="1" noEditPoints="1" noAdjustHandles="1" noChangeArrowheads="1" noChangeShapeType="1" noTextEdit="1"/>
              </p:cNvSpPr>
              <p:nvPr>
                <p:ph idx="1"/>
              </p:nvPr>
            </p:nvSpPr>
            <p:spPr>
              <a:xfrm>
                <a:off x="838200" y="1825624"/>
                <a:ext cx="10515600" cy="4788239"/>
              </a:xfrm>
              <a:blipFill>
                <a:blip r:embed="rId4"/>
                <a:stretch>
                  <a:fillRect/>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3531C170-8FFC-C63A-D6A5-39BC0324BF4F}"/>
              </a:ext>
            </a:extLst>
          </p:cNvPr>
          <p:cNvSpPr/>
          <p:nvPr/>
        </p:nvSpPr>
        <p:spPr>
          <a:xfrm>
            <a:off x="3205480" y="5025598"/>
            <a:ext cx="5054600" cy="584775"/>
          </a:xfrm>
          <a:prstGeom prst="rect">
            <a:avLst/>
          </a:prstGeom>
        </p:spPr>
        <p:txBody>
          <a:bodyPr wrap="square">
            <a:spAutoFit/>
          </a:bodyPr>
          <a:lstStyle/>
          <a:p>
            <a:r>
              <a:rPr lang="en-US" sz="3200" dirty="0">
                <a:solidFill>
                  <a:srgbClr val="00B050"/>
                </a:solidFill>
              </a:rPr>
              <a:t>“No losses* are necessary!”</a:t>
            </a:r>
          </a:p>
        </p:txBody>
      </p:sp>
    </p:spTree>
    <p:extLst>
      <p:ext uri="{BB962C8B-B14F-4D97-AF65-F5344CB8AC3E}">
        <p14:creationId xmlns:p14="http://schemas.microsoft.com/office/powerpoint/2010/main" val="18795889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9252E1C-2295-0304-1E21-0E004B387C93}"/>
              </a:ext>
            </a:extLst>
          </p:cNvPr>
          <p:cNvPicPr>
            <a:picLocks noChangeAspect="1"/>
          </p:cNvPicPr>
          <p:nvPr/>
        </p:nvPicPr>
        <p:blipFill>
          <a:blip r:embed="rId2"/>
          <a:stretch>
            <a:fillRect/>
          </a:stretch>
        </p:blipFill>
        <p:spPr>
          <a:xfrm>
            <a:off x="1904874" y="2345635"/>
            <a:ext cx="8728249" cy="3998360"/>
          </a:xfrm>
          <a:prstGeom prst="rect">
            <a:avLst/>
          </a:prstGeom>
        </p:spPr>
      </p:pic>
      <p:pic>
        <p:nvPicPr>
          <p:cNvPr id="9" name="Picture 8">
            <a:extLst>
              <a:ext uri="{FF2B5EF4-FFF2-40B4-BE49-F238E27FC236}">
                <a16:creationId xmlns:a16="http://schemas.microsoft.com/office/drawing/2014/main" id="{13FD91F6-2821-6908-5C0E-37AF2F155774}"/>
              </a:ext>
            </a:extLst>
          </p:cNvPr>
          <p:cNvPicPr>
            <a:picLocks noChangeAspect="1"/>
          </p:cNvPicPr>
          <p:nvPr/>
        </p:nvPicPr>
        <p:blipFill>
          <a:blip r:embed="rId3"/>
          <a:stretch>
            <a:fillRect/>
          </a:stretch>
        </p:blipFill>
        <p:spPr>
          <a:xfrm>
            <a:off x="1887597" y="393559"/>
            <a:ext cx="8745526" cy="1564449"/>
          </a:xfrm>
          <a:prstGeom prst="rect">
            <a:avLst/>
          </a:prstGeom>
        </p:spPr>
      </p:pic>
    </p:spTree>
    <p:extLst>
      <p:ext uri="{BB962C8B-B14F-4D97-AF65-F5344CB8AC3E}">
        <p14:creationId xmlns:p14="http://schemas.microsoft.com/office/powerpoint/2010/main" val="402170415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9A2156-9181-4F6C-929F-A57DDD11A865}"/>
              </a:ext>
            </a:extLst>
          </p:cNvPr>
          <p:cNvSpPr>
            <a:spLocks noGrp="1"/>
          </p:cNvSpPr>
          <p:nvPr>
            <p:ph type="title"/>
          </p:nvPr>
        </p:nvSpPr>
        <p:spPr/>
        <p:txBody>
          <a:bodyPr/>
          <a:lstStyle/>
          <a:p>
            <a:r>
              <a:rPr lang="en-US" dirty="0">
                <a:solidFill>
                  <a:schemeClr val="accent1"/>
                </a:solidFill>
              </a:rPr>
              <a:t>Additional Work</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7F28885-F462-4E45-82DA-47F81F0B6C19}"/>
                  </a:ext>
                </a:extLst>
              </p:cNvPr>
              <p:cNvSpPr>
                <a:spLocks noGrp="1"/>
              </p:cNvSpPr>
              <p:nvPr>
                <p:ph idx="1"/>
              </p:nvPr>
            </p:nvSpPr>
            <p:spPr>
              <a:xfrm>
                <a:off x="838200" y="1825624"/>
                <a:ext cx="10515600" cy="4810846"/>
              </a:xfrm>
            </p:spPr>
            <p:txBody>
              <a:bodyPr>
                <a:normAutofit/>
              </a:bodyPr>
              <a:lstStyle/>
              <a:p>
                <a:r>
                  <a:rPr lang="en-US" dirty="0"/>
                  <a:t> </a:t>
                </a:r>
                <a:r>
                  <a:rPr lang="en-US" dirty="0">
                    <a:solidFill>
                      <a:srgbClr val="7030A0"/>
                    </a:solidFill>
                  </a:rPr>
                  <a:t>[BHMSS</a:t>
                </a:r>
                <a:r>
                  <a:rPr lang="en-US" dirty="0">
                    <a:solidFill>
                      <a:srgbClr val="FF0000"/>
                    </a:solidFill>
                  </a:rPr>
                  <a:t>Z</a:t>
                </a:r>
                <a:r>
                  <a:rPr lang="en-US" dirty="0">
                    <a:solidFill>
                      <a:srgbClr val="7030A0"/>
                    </a:solidFill>
                  </a:rPr>
                  <a:t>22]</a:t>
                </a:r>
                <a:r>
                  <a:rPr lang="en-US" dirty="0"/>
                  <a:t> showed that “sampling-based” algorithms achieve adversarial robustness “for-free”</a:t>
                </a:r>
              </a:p>
              <a:p>
                <a:r>
                  <a:rPr lang="en-US" dirty="0"/>
                  <a:t> </a:t>
                </a:r>
                <a:r>
                  <a:rPr lang="en-US" dirty="0">
                    <a:solidFill>
                      <a:srgbClr val="7030A0"/>
                    </a:solidFill>
                  </a:rPr>
                  <a:t>[ABJSSW</a:t>
                </a:r>
                <a:r>
                  <a:rPr lang="en-US" dirty="0">
                    <a:solidFill>
                      <a:srgbClr val="FF0000"/>
                    </a:solidFill>
                  </a:rPr>
                  <a:t>Z</a:t>
                </a:r>
                <a:r>
                  <a:rPr lang="en-US" dirty="0">
                    <a:solidFill>
                      <a:srgbClr val="7030A0"/>
                    </a:solidFill>
                  </a:rPr>
                  <a:t>22]</a:t>
                </a:r>
                <a:r>
                  <a:rPr lang="en-US" dirty="0"/>
                  <a:t> showed impossibility results for many natural problems for “white-box” adversaries</a:t>
                </a:r>
              </a:p>
              <a:p>
                <a:r>
                  <a:rPr lang="en-US" dirty="0"/>
                  <a:t> </a:t>
                </a:r>
                <a:r>
                  <a:rPr lang="en-US" dirty="0">
                    <a:solidFill>
                      <a:srgbClr val="7030A0"/>
                    </a:solidFill>
                  </a:rPr>
                  <a:t>[ABJSSW</a:t>
                </a:r>
                <a:r>
                  <a:rPr lang="en-US" dirty="0">
                    <a:solidFill>
                      <a:srgbClr val="FF0000"/>
                    </a:solidFill>
                  </a:rPr>
                  <a:t>Z</a:t>
                </a:r>
                <a:r>
                  <a:rPr lang="en-US" dirty="0">
                    <a:solidFill>
                      <a:srgbClr val="7030A0"/>
                    </a:solidFill>
                  </a:rPr>
                  <a:t>22]</a:t>
                </a:r>
                <a:r>
                  <a:rPr lang="en-US" dirty="0"/>
                  <a:t> gave a sublinear-space algorithm for estimating </a:t>
                </a:r>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𝐹</m:t>
                        </m:r>
                      </m:e>
                      <m:sub>
                        <m:r>
                          <a:rPr lang="en-US" b="0" i="1" smtClean="0">
                            <a:solidFill>
                              <a:srgbClr val="C00000"/>
                            </a:solidFill>
                            <a:latin typeface="Cambria Math" panose="02040503050406030204" pitchFamily="18" charset="0"/>
                          </a:rPr>
                          <m:t>0</m:t>
                        </m:r>
                      </m:sub>
                    </m:sSub>
                  </m:oMath>
                </a14:m>
                <a:r>
                  <a:rPr lang="en-US" dirty="0"/>
                  <a:t> when the white-box adversary has polynomial computation time</a:t>
                </a:r>
              </a:p>
              <a:p>
                <a:endParaRPr lang="en-US" dirty="0"/>
              </a:p>
              <a:p>
                <a:r>
                  <a:rPr lang="en-US" dirty="0"/>
                  <a:t> </a:t>
                </a:r>
                <a:r>
                  <a:rPr lang="en-US" dirty="0">
                    <a:solidFill>
                      <a:srgbClr val="00B050"/>
                    </a:solidFill>
                  </a:rPr>
                  <a:t>Open Questions</a:t>
                </a:r>
                <a:r>
                  <a:rPr lang="en-US" dirty="0"/>
                  <a:t>: </a:t>
                </a:r>
                <a:r>
                  <a:rPr lang="en-US" dirty="0">
                    <a:solidFill>
                      <a:srgbClr val="FF0000"/>
                    </a:solidFill>
                  </a:rPr>
                  <a:t>1)</a:t>
                </a:r>
                <a:r>
                  <a:rPr lang="en-US" dirty="0">
                    <a:solidFill>
                      <a:srgbClr val="00B050"/>
                    </a:solidFill>
                  </a:rPr>
                  <a:t> </a:t>
                </a:r>
                <a:r>
                  <a:rPr lang="en-US" dirty="0"/>
                  <a:t>Is anything non-trivial possible for “black-box” adversaries that are allowed to delete elements? </a:t>
                </a:r>
                <a:r>
                  <a:rPr lang="en-US" dirty="0">
                    <a:solidFill>
                      <a:srgbClr val="FF0000"/>
                    </a:solidFill>
                  </a:rPr>
                  <a:t>2) </a:t>
                </a:r>
                <a:r>
                  <a:rPr lang="en-US" dirty="0"/>
                  <a:t>Can lattice-based crypto be used for other algorithms robust to white-box adversaries?</a:t>
                </a:r>
              </a:p>
            </p:txBody>
          </p:sp>
        </mc:Choice>
        <mc:Fallback xmlns="">
          <p:sp>
            <p:nvSpPr>
              <p:cNvPr id="3" name="Content Placeholder 2">
                <a:extLst>
                  <a:ext uri="{FF2B5EF4-FFF2-40B4-BE49-F238E27FC236}">
                    <a16:creationId xmlns:a16="http://schemas.microsoft.com/office/drawing/2014/main" id="{17F28885-F462-4E45-82DA-47F81F0B6C19}"/>
                  </a:ext>
                </a:extLst>
              </p:cNvPr>
              <p:cNvSpPr>
                <a:spLocks noGrp="1" noRot="1" noChangeAspect="1" noMove="1" noResize="1" noEditPoints="1" noAdjustHandles="1" noChangeArrowheads="1" noChangeShapeType="1" noTextEdit="1"/>
              </p:cNvSpPr>
              <p:nvPr>
                <p:ph idx="1"/>
              </p:nvPr>
            </p:nvSpPr>
            <p:spPr>
              <a:xfrm>
                <a:off x="838200" y="1825624"/>
                <a:ext cx="10515600" cy="4810846"/>
              </a:xfrm>
              <a:blipFill>
                <a:blip r:embed="rId2"/>
                <a:stretch>
                  <a:fillRect l="-1043" t="-2025" r="-1391"/>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26A404DA-7C7C-0B92-5C50-78B87404AF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73164" y="1225645"/>
            <a:ext cx="780636" cy="1429599"/>
          </a:xfrm>
          <a:prstGeom prst="rect">
            <a:avLst/>
          </a:prstGeom>
        </p:spPr>
      </p:pic>
    </p:spTree>
    <p:extLst>
      <p:ext uri="{BB962C8B-B14F-4D97-AF65-F5344CB8AC3E}">
        <p14:creationId xmlns:p14="http://schemas.microsoft.com/office/powerpoint/2010/main" val="274674746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chemeClr val="accent1"/>
                </a:solidFill>
              </a:rPr>
              <a:t>Evolving Demands</a:t>
            </a:r>
          </a:p>
        </p:txBody>
      </p:sp>
      <p:sp>
        <p:nvSpPr>
          <p:cNvPr id="6" name="Rectangle 5">
            <a:extLst>
              <a:ext uri="{FF2B5EF4-FFF2-40B4-BE49-F238E27FC236}">
                <a16:creationId xmlns:a16="http://schemas.microsoft.com/office/drawing/2014/main" id="{ADE29DC0-5F55-4C0F-9250-42464CEC0C31}"/>
              </a:ext>
            </a:extLst>
          </p:cNvPr>
          <p:cNvSpPr/>
          <p:nvPr/>
        </p:nvSpPr>
        <p:spPr>
          <a:xfrm>
            <a:off x="681318" y="1785331"/>
            <a:ext cx="9807387" cy="2554545"/>
          </a:xfrm>
          <a:prstGeom prst="rect">
            <a:avLst/>
          </a:prstGeom>
        </p:spPr>
        <p:txBody>
          <a:bodyPr wrap="square">
            <a:spAutoFit/>
          </a:bodyPr>
          <a:lstStyle/>
          <a:p>
            <a:pPr marL="457200" indent="-457200">
              <a:buFont typeface="Arial" panose="020B0604020202020204" pitchFamily="34" charset="0"/>
              <a:buChar char="•"/>
            </a:pPr>
            <a:r>
              <a:rPr lang="en-US" sz="3200" dirty="0"/>
              <a:t>Sublinear-time or sublinear-space algorithms</a:t>
            </a:r>
          </a:p>
          <a:p>
            <a:pPr marL="457200" indent="-457200">
              <a:buFont typeface="Arial" panose="020B0604020202020204" pitchFamily="34" charset="0"/>
              <a:buChar char="•"/>
            </a:pPr>
            <a:r>
              <a:rPr lang="en-US" sz="3200" dirty="0"/>
              <a:t>Incorporation of advice</a:t>
            </a:r>
          </a:p>
          <a:p>
            <a:pPr marL="457200" indent="-457200">
              <a:buFont typeface="Arial" panose="020B0604020202020204" pitchFamily="34" charset="0"/>
              <a:buChar char="•"/>
            </a:pPr>
            <a:r>
              <a:rPr lang="en-US" sz="3200" dirty="0"/>
              <a:t>Security and privacy</a:t>
            </a:r>
          </a:p>
          <a:p>
            <a:pPr marL="457200" indent="-457200">
              <a:buFont typeface="Arial" panose="020B0604020202020204" pitchFamily="34" charset="0"/>
              <a:buChar char="•"/>
            </a:pPr>
            <a:r>
              <a:rPr lang="en-US" sz="3200" dirty="0"/>
              <a:t>Robustness to noise or adversarial input</a:t>
            </a:r>
          </a:p>
          <a:p>
            <a:pPr marL="457200" indent="-457200">
              <a:buFont typeface="Arial" panose="020B0604020202020204" pitchFamily="34" charset="0"/>
              <a:buChar char="•"/>
            </a:pPr>
            <a:r>
              <a:rPr lang="en-US" sz="3200" dirty="0">
                <a:solidFill>
                  <a:srgbClr val="C00000"/>
                </a:solidFill>
              </a:rPr>
              <a:t>Ability to handle time-sensitive data</a:t>
            </a:r>
          </a:p>
        </p:txBody>
      </p:sp>
      <p:pic>
        <p:nvPicPr>
          <p:cNvPr id="4" name="Picture 3">
            <a:extLst>
              <a:ext uri="{FF2B5EF4-FFF2-40B4-BE49-F238E27FC236}">
                <a16:creationId xmlns:a16="http://schemas.microsoft.com/office/drawing/2014/main" id="{3238A354-52C4-1E36-1070-5AA34EF1A31A}"/>
              </a:ext>
            </a:extLst>
          </p:cNvPr>
          <p:cNvPicPr>
            <a:picLocks noChangeAspect="1"/>
          </p:cNvPicPr>
          <p:nvPr/>
        </p:nvPicPr>
        <p:blipFill>
          <a:blip r:embed="rId3"/>
          <a:stretch>
            <a:fillRect/>
          </a:stretch>
        </p:blipFill>
        <p:spPr>
          <a:xfrm>
            <a:off x="7822096" y="3109045"/>
            <a:ext cx="4247322" cy="3647700"/>
          </a:xfrm>
          <a:prstGeom prst="rect">
            <a:avLst/>
          </a:prstGeom>
        </p:spPr>
      </p:pic>
    </p:spTree>
    <p:extLst>
      <p:ext uri="{BB962C8B-B14F-4D97-AF65-F5344CB8AC3E}">
        <p14:creationId xmlns:p14="http://schemas.microsoft.com/office/powerpoint/2010/main" val="126169339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4D6FADC-828D-0BB5-E963-0D8696D0C6C2}"/>
              </a:ext>
            </a:extLst>
          </p:cNvPr>
          <p:cNvPicPr>
            <a:picLocks noChangeAspect="1"/>
          </p:cNvPicPr>
          <p:nvPr/>
        </p:nvPicPr>
        <p:blipFill>
          <a:blip r:embed="rId3"/>
          <a:stretch>
            <a:fillRect/>
          </a:stretch>
        </p:blipFill>
        <p:spPr>
          <a:xfrm>
            <a:off x="193298" y="2726343"/>
            <a:ext cx="8524875" cy="1914525"/>
          </a:xfrm>
          <a:prstGeom prst="rect">
            <a:avLst/>
          </a:prstGeom>
        </p:spPr>
      </p:pic>
      <p:pic>
        <p:nvPicPr>
          <p:cNvPr id="7" name="Picture 6">
            <a:extLst>
              <a:ext uri="{FF2B5EF4-FFF2-40B4-BE49-F238E27FC236}">
                <a16:creationId xmlns:a16="http://schemas.microsoft.com/office/drawing/2014/main" id="{28E49A89-E22D-96E1-1B1F-9404A7682BB5}"/>
              </a:ext>
            </a:extLst>
          </p:cNvPr>
          <p:cNvPicPr>
            <a:picLocks noChangeAspect="1"/>
          </p:cNvPicPr>
          <p:nvPr/>
        </p:nvPicPr>
        <p:blipFill>
          <a:blip r:embed="rId4"/>
          <a:stretch>
            <a:fillRect/>
          </a:stretch>
        </p:blipFill>
        <p:spPr>
          <a:xfrm>
            <a:off x="3899996" y="4875966"/>
            <a:ext cx="8143875" cy="1838325"/>
          </a:xfrm>
          <a:prstGeom prst="rect">
            <a:avLst/>
          </a:prstGeom>
        </p:spPr>
      </p:pic>
      <p:sp>
        <p:nvSpPr>
          <p:cNvPr id="9" name="TextBox 8">
            <a:extLst>
              <a:ext uri="{FF2B5EF4-FFF2-40B4-BE49-F238E27FC236}">
                <a16:creationId xmlns:a16="http://schemas.microsoft.com/office/drawing/2014/main" id="{7FB03FE2-AC2C-98BD-F1F0-4BBF0BBF9840}"/>
              </a:ext>
            </a:extLst>
          </p:cNvPr>
          <p:cNvSpPr txBox="1"/>
          <p:nvPr/>
        </p:nvSpPr>
        <p:spPr>
          <a:xfrm>
            <a:off x="1682734" y="143709"/>
            <a:ext cx="10509266" cy="2554545"/>
          </a:xfrm>
          <a:prstGeom prst="rect">
            <a:avLst/>
          </a:prstGeom>
          <a:noFill/>
        </p:spPr>
        <p:txBody>
          <a:bodyPr wrap="square">
            <a:spAutoFit/>
          </a:bodyPr>
          <a:lstStyle/>
          <a:p>
            <a:r>
              <a:rPr lang="en-US" sz="3200" dirty="0">
                <a:effectLst/>
              </a:rPr>
              <a:t>“Facebook data policy retains user search histories for 6 months, the Apple differential privacy overview states that collected data is retained for 3 months, the Google data retention policy states that browser information may be stored for up to 9 months”</a:t>
            </a:r>
            <a:endParaRPr lang="en-US" sz="3200" dirty="0"/>
          </a:p>
        </p:txBody>
      </p:sp>
      <p:pic>
        <p:nvPicPr>
          <p:cNvPr id="11" name="Picture 10">
            <a:extLst>
              <a:ext uri="{FF2B5EF4-FFF2-40B4-BE49-F238E27FC236}">
                <a16:creationId xmlns:a16="http://schemas.microsoft.com/office/drawing/2014/main" id="{6CDD0894-E532-3588-685C-04D68C9F2AA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49142" y="2408905"/>
            <a:ext cx="2719125" cy="2260052"/>
          </a:xfrm>
          <a:prstGeom prst="rect">
            <a:avLst/>
          </a:prstGeom>
        </p:spPr>
      </p:pic>
    </p:spTree>
    <p:extLst>
      <p:ext uri="{BB962C8B-B14F-4D97-AF65-F5344CB8AC3E}">
        <p14:creationId xmlns:p14="http://schemas.microsoft.com/office/powerpoint/2010/main" val="81119959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chemeClr val="accent1"/>
                </a:solidFill>
              </a:rPr>
              <a:t>Model #3: Sliding Window Model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p:txBody>
              <a:bodyPr/>
              <a:lstStyle/>
              <a:p>
                <a:r>
                  <a:rPr lang="en-US" dirty="0"/>
                  <a:t> </a:t>
                </a:r>
                <a:r>
                  <a:rPr lang="en-US" dirty="0">
                    <a:solidFill>
                      <a:srgbClr val="00B050"/>
                    </a:solidFill>
                  </a:rPr>
                  <a:t>Input</a:t>
                </a:r>
                <a:r>
                  <a:rPr lang="en-US" dirty="0"/>
                  <a:t>: Elements of an underlying data set </a:t>
                </a:r>
                <a14:m>
                  <m:oMath xmlns:m="http://schemas.openxmlformats.org/officeDocument/2006/math">
                    <m:r>
                      <a:rPr lang="en-US" i="1" smtClean="0">
                        <a:solidFill>
                          <a:srgbClr val="C00000"/>
                        </a:solidFill>
                        <a:latin typeface="Cambria Math" panose="02040503050406030204" pitchFamily="18" charset="0"/>
                      </a:rPr>
                      <m:t>𝑆</m:t>
                    </m:r>
                  </m:oMath>
                </a14:m>
                <a:r>
                  <a:rPr lang="en-US" dirty="0"/>
                  <a:t>, which arrives sequentially</a:t>
                </a:r>
              </a:p>
              <a:p>
                <a:r>
                  <a:rPr lang="en-US" dirty="0"/>
                  <a:t> </a:t>
                </a:r>
                <a:r>
                  <a:rPr lang="en-US" dirty="0">
                    <a:solidFill>
                      <a:srgbClr val="00B050"/>
                    </a:solidFill>
                  </a:rPr>
                  <a:t>Output</a:t>
                </a:r>
                <a:r>
                  <a:rPr lang="en-US" dirty="0"/>
                  <a:t>: Evaluation (or approximation) of a given function</a:t>
                </a:r>
              </a:p>
              <a:p>
                <a:r>
                  <a:rPr lang="en-US" dirty="0"/>
                  <a:t> </a:t>
                </a:r>
                <a:r>
                  <a:rPr lang="en-US" dirty="0">
                    <a:solidFill>
                      <a:srgbClr val="00B050"/>
                    </a:solidFill>
                  </a:rPr>
                  <a:t>Goal</a:t>
                </a:r>
                <a:r>
                  <a:rPr lang="en-US" dirty="0"/>
                  <a:t>: Use space </a:t>
                </a:r>
                <a:r>
                  <a:rPr lang="en-US" i="1" dirty="0">
                    <a:solidFill>
                      <a:srgbClr val="7030A0"/>
                    </a:solidFill>
                  </a:rPr>
                  <a:t>sublinear</a:t>
                </a:r>
                <a:r>
                  <a:rPr lang="en-US" i="1" dirty="0"/>
                  <a:t> </a:t>
                </a:r>
                <a:r>
                  <a:rPr lang="en-US" dirty="0"/>
                  <a:t>in the size </a:t>
                </a:r>
                <a14:m>
                  <m:oMath xmlns:m="http://schemas.openxmlformats.org/officeDocument/2006/math">
                    <m:r>
                      <a:rPr lang="en-US" b="0" i="1" smtClean="0">
                        <a:solidFill>
                          <a:srgbClr val="C00000"/>
                        </a:solidFill>
                        <a:latin typeface="Cambria Math" panose="02040503050406030204" pitchFamily="18" charset="0"/>
                      </a:rPr>
                      <m:t>𝑚</m:t>
                    </m:r>
                    <m:r>
                      <a:rPr lang="en-US" b="0" i="1" smtClean="0">
                        <a:solidFill>
                          <a:srgbClr val="C00000"/>
                        </a:solidFill>
                        <a:latin typeface="Cambria Math" panose="02040503050406030204" pitchFamily="18" charset="0"/>
                      </a:rPr>
                      <m:t> </m:t>
                    </m:r>
                  </m:oMath>
                </a14:m>
                <a:r>
                  <a:rPr lang="en-US" dirty="0"/>
                  <a:t>of the input </a:t>
                </a:r>
                <a14:m>
                  <m:oMath xmlns:m="http://schemas.openxmlformats.org/officeDocument/2006/math">
                    <m:r>
                      <a:rPr lang="en-US" i="1" smtClean="0">
                        <a:solidFill>
                          <a:srgbClr val="C00000"/>
                        </a:solidFill>
                        <a:latin typeface="Cambria Math" panose="02040503050406030204" pitchFamily="18" charset="0"/>
                      </a:rPr>
                      <m:t>𝑆</m:t>
                    </m:r>
                  </m:oMath>
                </a14:m>
                <a:endParaRPr lang="en-US" dirty="0">
                  <a:solidFill>
                    <a:srgbClr val="C00000"/>
                  </a:solidFill>
                </a:endParaRPr>
              </a:p>
              <a:p>
                <a:endParaRPr lang="en-US" dirty="0"/>
              </a:p>
              <a:p>
                <a:r>
                  <a:rPr lang="en-US" dirty="0"/>
                  <a:t> </a:t>
                </a:r>
                <a:r>
                  <a:rPr lang="en-US" dirty="0">
                    <a:solidFill>
                      <a:srgbClr val="00B050"/>
                    </a:solidFill>
                  </a:rPr>
                  <a:t>Sliding Window</a:t>
                </a:r>
                <a:r>
                  <a:rPr lang="en-US" dirty="0"/>
                  <a:t>: “Only the </a:t>
                </a:r>
                <a14:m>
                  <m:oMath xmlns:m="http://schemas.openxmlformats.org/officeDocument/2006/math">
                    <m:r>
                      <a:rPr lang="en-US" b="0" i="1" smtClean="0">
                        <a:solidFill>
                          <a:srgbClr val="C00000"/>
                        </a:solidFill>
                        <a:latin typeface="Cambria Math" panose="02040503050406030204" pitchFamily="18" charset="0"/>
                      </a:rPr>
                      <m:t>𝑚</m:t>
                    </m:r>
                  </m:oMath>
                </a14:m>
                <a:r>
                  <a:rPr lang="en-US" dirty="0"/>
                  <a:t> most recent updates form the underlying data set </a:t>
                </a:r>
                <a14:m>
                  <m:oMath xmlns:m="http://schemas.openxmlformats.org/officeDocument/2006/math">
                    <m:r>
                      <a:rPr lang="en-US" i="1" smtClean="0">
                        <a:solidFill>
                          <a:srgbClr val="C00000"/>
                        </a:solidFill>
                        <a:latin typeface="Cambria Math" panose="02040503050406030204" pitchFamily="18" charset="0"/>
                      </a:rPr>
                      <m:t>𝑆</m:t>
                    </m:r>
                  </m:oMath>
                </a14:m>
                <a:r>
                  <a:rPr lang="en-US" dirty="0"/>
                  <a:t>”</a:t>
                </a:r>
              </a:p>
            </p:txBody>
          </p:sp>
        </mc:Choice>
        <mc:Fallback xmlns="">
          <p:sp>
            <p:nvSpPr>
              <p:cNvPr id="3" name="Content Placeholder 2">
                <a:extLst>
                  <a:ext uri="{FF2B5EF4-FFF2-40B4-BE49-F238E27FC236}">
                    <a16:creationId xmlns:a16="http://schemas.microsoft.com/office/drawing/2014/main" id="{15255D49-9D60-44DD-910D-2EBD0529DEC9}"/>
                  </a:ext>
                </a:extLst>
              </p:cNvPr>
              <p:cNvSpPr>
                <a:spLocks noGrp="1" noRot="1" noChangeAspect="1" noMove="1" noResize="1" noEditPoints="1" noAdjustHandles="1" noChangeArrowheads="1" noChangeShapeType="1" noTextEdit="1"/>
              </p:cNvSpPr>
              <p:nvPr>
                <p:ph idx="1"/>
              </p:nvPr>
            </p:nvSpPr>
            <p:spPr>
              <a:blipFill>
                <a:blip r:embed="rId3"/>
                <a:stretch>
                  <a:fillRect l="-1043" t="-2241"/>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82655531-097D-4E45-B6D5-0E29302327E4}"/>
              </a:ext>
            </a:extLst>
          </p:cNvPr>
          <p:cNvSpPr txBox="1"/>
          <p:nvPr/>
        </p:nvSpPr>
        <p:spPr>
          <a:xfrm>
            <a:off x="6024880" y="5469077"/>
            <a:ext cx="3070071" cy="707886"/>
          </a:xfrm>
          <a:prstGeom prst="rect">
            <a:avLst/>
          </a:prstGeom>
          <a:noFill/>
        </p:spPr>
        <p:txBody>
          <a:bodyPr wrap="none" rtlCol="0">
            <a:spAutoFit/>
          </a:bodyPr>
          <a:lstStyle/>
          <a:p>
            <a:r>
              <a:rPr lang="en-US" sz="4000" dirty="0"/>
              <a:t>1 0 1 1 1 0 0 1</a:t>
            </a:r>
          </a:p>
        </p:txBody>
      </p:sp>
      <p:sp>
        <p:nvSpPr>
          <p:cNvPr id="5" name="Rectangle 4">
            <a:extLst>
              <a:ext uri="{FF2B5EF4-FFF2-40B4-BE49-F238E27FC236}">
                <a16:creationId xmlns:a16="http://schemas.microsoft.com/office/drawing/2014/main" id="{AA712B9F-5391-4129-91C2-1ED5D2EC8033}"/>
              </a:ext>
            </a:extLst>
          </p:cNvPr>
          <p:cNvSpPr/>
          <p:nvPr/>
        </p:nvSpPr>
        <p:spPr>
          <a:xfrm>
            <a:off x="6096000" y="5469077"/>
            <a:ext cx="2926374" cy="718928"/>
          </a:xfrm>
          <a:prstGeom prst="rect">
            <a:avLst/>
          </a:prstGeom>
          <a:noFill/>
          <a:ln w="571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26431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iterate type="lt">
                                    <p:tmAbs val="1000"/>
                                  </p:iterate>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A721DAA6-8928-33E6-C42F-75C7F20D2D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72601" y="692446"/>
            <a:ext cx="582210" cy="822488"/>
          </a:xfrm>
          <a:prstGeom prst="rect">
            <a:avLst/>
          </a:prstGeom>
        </p:spPr>
      </p:pic>
      <p:sp>
        <p:nvSpPr>
          <p:cNvPr id="16" name="Content Placeholder 2">
            <a:extLst>
              <a:ext uri="{FF2B5EF4-FFF2-40B4-BE49-F238E27FC236}">
                <a16:creationId xmlns:a16="http://schemas.microsoft.com/office/drawing/2014/main" id="{3FC17854-9262-1C16-296C-EE1E261DFBFF}"/>
              </a:ext>
            </a:extLst>
          </p:cNvPr>
          <p:cNvSpPr txBox="1">
            <a:spLocks/>
          </p:cNvSpPr>
          <p:nvPr/>
        </p:nvSpPr>
        <p:spPr>
          <a:xfrm>
            <a:off x="1043345" y="2148629"/>
            <a:ext cx="4127879" cy="434409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300" dirty="0"/>
              <a:t>1  1  0  1  0  1  </a:t>
            </a:r>
          </a:p>
          <a:p>
            <a:pPr marL="0" indent="0">
              <a:buNone/>
            </a:pPr>
            <a:r>
              <a:rPr lang="en-US" sz="3300" dirty="0"/>
              <a:t>0  1  1  1  0  0</a:t>
            </a:r>
          </a:p>
          <a:p>
            <a:pPr marL="0" indent="0">
              <a:buNone/>
            </a:pPr>
            <a:r>
              <a:rPr lang="en-US" sz="3300" dirty="0"/>
              <a:t>0  1  0  1  1  1  </a:t>
            </a:r>
          </a:p>
          <a:p>
            <a:pPr marL="0" indent="0">
              <a:buNone/>
            </a:pPr>
            <a:r>
              <a:rPr lang="en-US" sz="3300" dirty="0"/>
              <a:t>0  1  1  0  1  0</a:t>
            </a:r>
          </a:p>
          <a:p>
            <a:pPr marL="0" indent="0">
              <a:buNone/>
            </a:pPr>
            <a:r>
              <a:rPr lang="en-US" sz="3300" dirty="0"/>
              <a:t>1  0  1  1  1  1</a:t>
            </a:r>
          </a:p>
          <a:p>
            <a:pPr marL="0" indent="0">
              <a:buNone/>
            </a:pPr>
            <a:r>
              <a:rPr lang="en-US" sz="3300" dirty="0"/>
              <a:t>0  1  1  1  0  1</a:t>
            </a:r>
          </a:p>
          <a:p>
            <a:pPr marL="0" indent="0">
              <a:buNone/>
            </a:pPr>
            <a:r>
              <a:rPr lang="en-US" sz="3300" dirty="0"/>
              <a:t>0  0  1  0  1  1</a:t>
            </a:r>
          </a:p>
        </p:txBody>
      </p:sp>
      <p:sp>
        <p:nvSpPr>
          <p:cNvPr id="7" name="Content Placeholder 2">
            <a:extLst>
              <a:ext uri="{FF2B5EF4-FFF2-40B4-BE49-F238E27FC236}">
                <a16:creationId xmlns:a16="http://schemas.microsoft.com/office/drawing/2014/main" id="{EAA13D8E-0EDD-635F-54D0-2AECF42ACC37}"/>
              </a:ext>
            </a:extLst>
          </p:cNvPr>
          <p:cNvSpPr txBox="1">
            <a:spLocks/>
          </p:cNvSpPr>
          <p:nvPr/>
        </p:nvSpPr>
        <p:spPr>
          <a:xfrm>
            <a:off x="5115238" y="2164697"/>
            <a:ext cx="2391129" cy="41489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300" dirty="0"/>
              <a:t>0</a:t>
            </a:r>
          </a:p>
          <a:p>
            <a:pPr marL="0" indent="0">
              <a:buNone/>
            </a:pPr>
            <a:r>
              <a:rPr lang="en-US" sz="3300" dirty="0"/>
              <a:t>1  </a:t>
            </a:r>
          </a:p>
          <a:p>
            <a:pPr marL="0" indent="0">
              <a:buNone/>
            </a:pPr>
            <a:r>
              <a:rPr lang="en-US" sz="3300" dirty="0"/>
              <a:t>1</a:t>
            </a:r>
          </a:p>
          <a:p>
            <a:pPr marL="0" indent="0">
              <a:buNone/>
            </a:pPr>
            <a:r>
              <a:rPr lang="en-US" sz="3300" dirty="0"/>
              <a:t>0</a:t>
            </a:r>
          </a:p>
          <a:p>
            <a:pPr marL="0" indent="0">
              <a:buNone/>
            </a:pPr>
            <a:r>
              <a:rPr lang="en-US" sz="3300" dirty="0"/>
              <a:t>0</a:t>
            </a:r>
          </a:p>
          <a:p>
            <a:pPr marL="0" indent="0">
              <a:buNone/>
            </a:pPr>
            <a:r>
              <a:rPr lang="en-US" sz="3300" dirty="0"/>
              <a:t>1  </a:t>
            </a:r>
          </a:p>
          <a:p>
            <a:pPr marL="0" indent="0">
              <a:buNone/>
            </a:pPr>
            <a:r>
              <a:rPr lang="en-US" sz="3300" dirty="0"/>
              <a:t>0</a:t>
            </a:r>
          </a:p>
          <a:p>
            <a:pPr marL="0" indent="0">
              <a:buNone/>
            </a:pPr>
            <a:endParaRPr lang="en-US" sz="3300" dirty="0"/>
          </a:p>
        </p:txBody>
      </p:sp>
      <p:pic>
        <p:nvPicPr>
          <p:cNvPr id="12" name="Picture 11">
            <a:extLst>
              <a:ext uri="{FF2B5EF4-FFF2-40B4-BE49-F238E27FC236}">
                <a16:creationId xmlns:a16="http://schemas.microsoft.com/office/drawing/2014/main" id="{E4A0020D-B90D-6D3E-AD7D-24473C4014A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38102" y="392621"/>
            <a:ext cx="1156352" cy="1462785"/>
          </a:xfrm>
          <a:prstGeom prst="rect">
            <a:avLst/>
          </a:prstGeom>
        </p:spPr>
      </p:pic>
      <p:pic>
        <p:nvPicPr>
          <p:cNvPr id="17" name="Picture 16">
            <a:extLst>
              <a:ext uri="{FF2B5EF4-FFF2-40B4-BE49-F238E27FC236}">
                <a16:creationId xmlns:a16="http://schemas.microsoft.com/office/drawing/2014/main" id="{BED2ADCB-DCE6-6B00-05DA-04FDA414C14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0249" y="1475184"/>
            <a:ext cx="725747" cy="543610"/>
          </a:xfrm>
          <a:prstGeom prst="rect">
            <a:avLst/>
          </a:prstGeom>
        </p:spPr>
      </p:pic>
      <p:pic>
        <p:nvPicPr>
          <p:cNvPr id="21" name="Picture 20">
            <a:extLst>
              <a:ext uri="{FF2B5EF4-FFF2-40B4-BE49-F238E27FC236}">
                <a16:creationId xmlns:a16="http://schemas.microsoft.com/office/drawing/2014/main" id="{7068EB89-DC5C-942E-F540-FE594878AE2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83556" y="795568"/>
            <a:ext cx="725747" cy="581176"/>
          </a:xfrm>
          <a:prstGeom prst="rect">
            <a:avLst/>
          </a:prstGeom>
        </p:spPr>
      </p:pic>
      <p:cxnSp>
        <p:nvCxnSpPr>
          <p:cNvPr id="24" name="Straight Arrow Connector 23">
            <a:extLst>
              <a:ext uri="{FF2B5EF4-FFF2-40B4-BE49-F238E27FC236}">
                <a16:creationId xmlns:a16="http://schemas.microsoft.com/office/drawing/2014/main" id="{B9ACCD1F-2A2D-C790-DCC0-DF25BC318FF8}"/>
              </a:ext>
            </a:extLst>
          </p:cNvPr>
          <p:cNvCxnSpPr>
            <a:cxnSpLocks/>
            <a:stCxn id="21" idx="2"/>
          </p:cNvCxnSpPr>
          <p:nvPr/>
        </p:nvCxnSpPr>
        <p:spPr>
          <a:xfrm>
            <a:off x="1646430" y="1376744"/>
            <a:ext cx="0" cy="6835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95D539DC-26A3-ACE5-4134-F65B7AB5D15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881493" y="1433981"/>
            <a:ext cx="582213" cy="584813"/>
          </a:xfrm>
          <a:prstGeom prst="rect">
            <a:avLst/>
          </a:prstGeom>
        </p:spPr>
      </p:pic>
      <p:cxnSp>
        <p:nvCxnSpPr>
          <p:cNvPr id="37" name="Straight Arrow Connector 36">
            <a:extLst>
              <a:ext uri="{FF2B5EF4-FFF2-40B4-BE49-F238E27FC236}">
                <a16:creationId xmlns:a16="http://schemas.microsoft.com/office/drawing/2014/main" id="{D1A29F8C-58C5-7033-1BBE-04D4C108276A}"/>
              </a:ext>
            </a:extLst>
          </p:cNvPr>
          <p:cNvCxnSpPr>
            <a:cxnSpLocks/>
          </p:cNvCxnSpPr>
          <p:nvPr/>
        </p:nvCxnSpPr>
        <p:spPr>
          <a:xfrm>
            <a:off x="2463706" y="1376744"/>
            <a:ext cx="0" cy="6835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39" name="Picture 38">
            <a:extLst>
              <a:ext uri="{FF2B5EF4-FFF2-40B4-BE49-F238E27FC236}">
                <a16:creationId xmlns:a16="http://schemas.microsoft.com/office/drawing/2014/main" id="{79BBCA52-F394-A7EF-583A-174F24DA56A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562403" y="1448147"/>
            <a:ext cx="584579" cy="584579"/>
          </a:xfrm>
          <a:prstGeom prst="rect">
            <a:avLst/>
          </a:prstGeom>
        </p:spPr>
      </p:pic>
      <p:pic>
        <p:nvPicPr>
          <p:cNvPr id="41" name="Picture 40">
            <a:extLst>
              <a:ext uri="{FF2B5EF4-FFF2-40B4-BE49-F238E27FC236}">
                <a16:creationId xmlns:a16="http://schemas.microsoft.com/office/drawing/2014/main" id="{03F69A6E-A1CB-2C28-136E-67B24DCCCB7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045919" y="684578"/>
            <a:ext cx="582210" cy="698652"/>
          </a:xfrm>
          <a:prstGeom prst="rect">
            <a:avLst/>
          </a:prstGeom>
        </p:spPr>
      </p:pic>
      <p:cxnSp>
        <p:nvCxnSpPr>
          <p:cNvPr id="42" name="Straight Arrow Connector 41">
            <a:extLst>
              <a:ext uri="{FF2B5EF4-FFF2-40B4-BE49-F238E27FC236}">
                <a16:creationId xmlns:a16="http://schemas.microsoft.com/office/drawing/2014/main" id="{B9B70264-99D7-755F-BEE3-4A2B2F3F412C}"/>
              </a:ext>
            </a:extLst>
          </p:cNvPr>
          <p:cNvCxnSpPr>
            <a:cxnSpLocks/>
          </p:cNvCxnSpPr>
          <p:nvPr/>
        </p:nvCxnSpPr>
        <p:spPr>
          <a:xfrm>
            <a:off x="3337024" y="1405212"/>
            <a:ext cx="0" cy="6835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6806FFB1-02AC-65BE-A2DD-4CB4A786927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153781" y="2164697"/>
            <a:ext cx="5824714" cy="3883142"/>
          </a:xfrm>
          <a:prstGeom prst="rect">
            <a:avLst/>
          </a:prstGeom>
        </p:spPr>
      </p:pic>
    </p:spTree>
    <p:extLst>
      <p:ext uri="{BB962C8B-B14F-4D97-AF65-F5344CB8AC3E}">
        <p14:creationId xmlns:p14="http://schemas.microsoft.com/office/powerpoint/2010/main" val="205900584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chemeClr val="accent1"/>
                </a:solidFill>
              </a:rPr>
              <a:t>Model #3: Sliding Window Model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p:txBody>
              <a:bodyPr/>
              <a:lstStyle/>
              <a:p>
                <a:r>
                  <a:rPr lang="en-US" dirty="0"/>
                  <a:t> </a:t>
                </a:r>
                <a:r>
                  <a:rPr lang="en-US" dirty="0">
                    <a:solidFill>
                      <a:srgbClr val="00B050"/>
                    </a:solidFill>
                  </a:rPr>
                  <a:t>Input</a:t>
                </a:r>
                <a:r>
                  <a:rPr lang="en-US" dirty="0"/>
                  <a:t>: Elements of an underlying data set </a:t>
                </a:r>
                <a14:m>
                  <m:oMath xmlns:m="http://schemas.openxmlformats.org/officeDocument/2006/math">
                    <m:r>
                      <a:rPr lang="en-US" i="1" smtClean="0">
                        <a:solidFill>
                          <a:srgbClr val="C00000"/>
                        </a:solidFill>
                        <a:latin typeface="Cambria Math" panose="02040503050406030204" pitchFamily="18" charset="0"/>
                      </a:rPr>
                      <m:t>𝑆</m:t>
                    </m:r>
                  </m:oMath>
                </a14:m>
                <a:r>
                  <a:rPr lang="en-US" dirty="0"/>
                  <a:t>, which arrives sequentially</a:t>
                </a:r>
              </a:p>
              <a:p>
                <a:r>
                  <a:rPr lang="en-US" dirty="0"/>
                  <a:t> </a:t>
                </a:r>
                <a:r>
                  <a:rPr lang="en-US" dirty="0">
                    <a:solidFill>
                      <a:srgbClr val="00B050"/>
                    </a:solidFill>
                  </a:rPr>
                  <a:t>Output</a:t>
                </a:r>
                <a:r>
                  <a:rPr lang="en-US" dirty="0"/>
                  <a:t>: Evaluation (or approximation) of a given function</a:t>
                </a:r>
              </a:p>
              <a:p>
                <a:r>
                  <a:rPr lang="en-US" dirty="0"/>
                  <a:t> </a:t>
                </a:r>
                <a:r>
                  <a:rPr lang="en-US" dirty="0">
                    <a:solidFill>
                      <a:srgbClr val="00B050"/>
                    </a:solidFill>
                  </a:rPr>
                  <a:t>Goal</a:t>
                </a:r>
                <a:r>
                  <a:rPr lang="en-US" dirty="0"/>
                  <a:t>: Use space </a:t>
                </a:r>
                <a:r>
                  <a:rPr lang="en-US" i="1" dirty="0">
                    <a:solidFill>
                      <a:srgbClr val="7030A0"/>
                    </a:solidFill>
                  </a:rPr>
                  <a:t>sublinear</a:t>
                </a:r>
                <a:r>
                  <a:rPr lang="en-US" i="1" dirty="0"/>
                  <a:t> </a:t>
                </a:r>
                <a:r>
                  <a:rPr lang="en-US" dirty="0"/>
                  <a:t>in the size </a:t>
                </a:r>
                <a14:m>
                  <m:oMath xmlns:m="http://schemas.openxmlformats.org/officeDocument/2006/math">
                    <m:r>
                      <a:rPr lang="en-US" b="0" i="1" smtClean="0">
                        <a:solidFill>
                          <a:srgbClr val="C00000"/>
                        </a:solidFill>
                        <a:latin typeface="Cambria Math" panose="02040503050406030204" pitchFamily="18" charset="0"/>
                      </a:rPr>
                      <m:t>𝑚</m:t>
                    </m:r>
                    <m:r>
                      <a:rPr lang="en-US" b="0" i="1" smtClean="0">
                        <a:solidFill>
                          <a:srgbClr val="C00000"/>
                        </a:solidFill>
                        <a:latin typeface="Cambria Math" panose="02040503050406030204" pitchFamily="18" charset="0"/>
                      </a:rPr>
                      <m:t> </m:t>
                    </m:r>
                  </m:oMath>
                </a14:m>
                <a:r>
                  <a:rPr lang="en-US" dirty="0"/>
                  <a:t>of the input </a:t>
                </a:r>
                <a14:m>
                  <m:oMath xmlns:m="http://schemas.openxmlformats.org/officeDocument/2006/math">
                    <m:r>
                      <a:rPr lang="en-US" i="1" smtClean="0">
                        <a:solidFill>
                          <a:srgbClr val="C00000"/>
                        </a:solidFill>
                        <a:latin typeface="Cambria Math" panose="02040503050406030204" pitchFamily="18" charset="0"/>
                      </a:rPr>
                      <m:t>𝑆</m:t>
                    </m:r>
                  </m:oMath>
                </a14:m>
                <a:endParaRPr lang="en-US" dirty="0">
                  <a:solidFill>
                    <a:srgbClr val="C00000"/>
                  </a:solidFill>
                </a:endParaRPr>
              </a:p>
              <a:p>
                <a:endParaRPr lang="en-US" dirty="0"/>
              </a:p>
              <a:p>
                <a:r>
                  <a:rPr lang="en-US" dirty="0"/>
                  <a:t> </a:t>
                </a:r>
                <a:r>
                  <a:rPr lang="en-US" dirty="0">
                    <a:solidFill>
                      <a:srgbClr val="00B050"/>
                    </a:solidFill>
                  </a:rPr>
                  <a:t>Sliding Window</a:t>
                </a:r>
                <a:r>
                  <a:rPr lang="en-US" dirty="0"/>
                  <a:t>: “Only the </a:t>
                </a:r>
                <a14:m>
                  <m:oMath xmlns:m="http://schemas.openxmlformats.org/officeDocument/2006/math">
                    <m:r>
                      <a:rPr lang="en-US" b="0" i="1" smtClean="0">
                        <a:solidFill>
                          <a:srgbClr val="C00000"/>
                        </a:solidFill>
                        <a:latin typeface="Cambria Math" panose="02040503050406030204" pitchFamily="18" charset="0"/>
                      </a:rPr>
                      <m:t>𝑚</m:t>
                    </m:r>
                  </m:oMath>
                </a14:m>
                <a:r>
                  <a:rPr lang="en-US" dirty="0"/>
                  <a:t> most recent updates form the underlying data set </a:t>
                </a:r>
                <a14:m>
                  <m:oMath xmlns:m="http://schemas.openxmlformats.org/officeDocument/2006/math">
                    <m:r>
                      <a:rPr lang="en-US" i="1" smtClean="0">
                        <a:solidFill>
                          <a:srgbClr val="C00000"/>
                        </a:solidFill>
                        <a:latin typeface="Cambria Math" panose="02040503050406030204" pitchFamily="18" charset="0"/>
                      </a:rPr>
                      <m:t>𝑆</m:t>
                    </m:r>
                  </m:oMath>
                </a14:m>
                <a:r>
                  <a:rPr lang="en-US" dirty="0"/>
                  <a:t>”</a:t>
                </a:r>
              </a:p>
            </p:txBody>
          </p:sp>
        </mc:Choice>
        <mc:Fallback xmlns="">
          <p:sp>
            <p:nvSpPr>
              <p:cNvPr id="3" name="Content Placeholder 2">
                <a:extLst>
                  <a:ext uri="{FF2B5EF4-FFF2-40B4-BE49-F238E27FC236}">
                    <a16:creationId xmlns:a16="http://schemas.microsoft.com/office/drawing/2014/main" id="{15255D49-9D60-44DD-910D-2EBD0529DEC9}"/>
                  </a:ext>
                </a:extLst>
              </p:cNvPr>
              <p:cNvSpPr>
                <a:spLocks noGrp="1" noRot="1" noChangeAspect="1" noMove="1" noResize="1" noEditPoints="1" noAdjustHandles="1" noChangeArrowheads="1" noChangeShapeType="1" noTextEdit="1"/>
              </p:cNvSpPr>
              <p:nvPr>
                <p:ph idx="1"/>
              </p:nvPr>
            </p:nvSpPr>
            <p:spPr>
              <a:blipFill>
                <a:blip r:embed="rId2"/>
                <a:stretch>
                  <a:fillRect l="-1043" t="-2241"/>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82655531-097D-4E45-B6D5-0E29302327E4}"/>
              </a:ext>
            </a:extLst>
          </p:cNvPr>
          <p:cNvSpPr txBox="1"/>
          <p:nvPr/>
        </p:nvSpPr>
        <p:spPr>
          <a:xfrm>
            <a:off x="6024880" y="5469077"/>
            <a:ext cx="3445174" cy="707886"/>
          </a:xfrm>
          <a:prstGeom prst="rect">
            <a:avLst/>
          </a:prstGeom>
          <a:noFill/>
        </p:spPr>
        <p:txBody>
          <a:bodyPr wrap="none" rtlCol="0">
            <a:spAutoFit/>
          </a:bodyPr>
          <a:lstStyle/>
          <a:p>
            <a:r>
              <a:rPr lang="en-US" sz="4000" dirty="0"/>
              <a:t>1 0 1 1 1 0 0 1 1</a:t>
            </a:r>
          </a:p>
        </p:txBody>
      </p:sp>
      <p:sp>
        <p:nvSpPr>
          <p:cNvPr id="5" name="Rectangle 4">
            <a:extLst>
              <a:ext uri="{FF2B5EF4-FFF2-40B4-BE49-F238E27FC236}">
                <a16:creationId xmlns:a16="http://schemas.microsoft.com/office/drawing/2014/main" id="{AA712B9F-5391-4129-91C2-1ED5D2EC8033}"/>
              </a:ext>
            </a:extLst>
          </p:cNvPr>
          <p:cNvSpPr/>
          <p:nvPr/>
        </p:nvSpPr>
        <p:spPr>
          <a:xfrm>
            <a:off x="6441440" y="5469077"/>
            <a:ext cx="2926374" cy="718928"/>
          </a:xfrm>
          <a:prstGeom prst="rect">
            <a:avLst/>
          </a:prstGeom>
          <a:noFill/>
          <a:ln w="571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3898967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chemeClr val="accent1"/>
                </a:solidFill>
              </a:rPr>
              <a:t>Model #3: Sliding Window Model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p:txBody>
              <a:bodyPr/>
              <a:lstStyle/>
              <a:p>
                <a:r>
                  <a:rPr lang="en-US" dirty="0"/>
                  <a:t> </a:t>
                </a:r>
                <a:r>
                  <a:rPr lang="en-US" dirty="0">
                    <a:solidFill>
                      <a:srgbClr val="00B050"/>
                    </a:solidFill>
                  </a:rPr>
                  <a:t>Input</a:t>
                </a:r>
                <a:r>
                  <a:rPr lang="en-US" dirty="0"/>
                  <a:t>: Elements of an underlying data set </a:t>
                </a:r>
                <a14:m>
                  <m:oMath xmlns:m="http://schemas.openxmlformats.org/officeDocument/2006/math">
                    <m:r>
                      <a:rPr lang="en-US" i="1" smtClean="0">
                        <a:solidFill>
                          <a:srgbClr val="C00000"/>
                        </a:solidFill>
                        <a:latin typeface="Cambria Math" panose="02040503050406030204" pitchFamily="18" charset="0"/>
                      </a:rPr>
                      <m:t>𝑆</m:t>
                    </m:r>
                  </m:oMath>
                </a14:m>
                <a:r>
                  <a:rPr lang="en-US" dirty="0"/>
                  <a:t>, which arrives sequentially</a:t>
                </a:r>
              </a:p>
              <a:p>
                <a:r>
                  <a:rPr lang="en-US" dirty="0"/>
                  <a:t> </a:t>
                </a:r>
                <a:r>
                  <a:rPr lang="en-US" dirty="0">
                    <a:solidFill>
                      <a:srgbClr val="00B050"/>
                    </a:solidFill>
                  </a:rPr>
                  <a:t>Output</a:t>
                </a:r>
                <a:r>
                  <a:rPr lang="en-US" dirty="0"/>
                  <a:t>: Evaluation (or approximation) of a given function</a:t>
                </a:r>
              </a:p>
              <a:p>
                <a:r>
                  <a:rPr lang="en-US" dirty="0"/>
                  <a:t> </a:t>
                </a:r>
                <a:r>
                  <a:rPr lang="en-US" dirty="0">
                    <a:solidFill>
                      <a:srgbClr val="00B050"/>
                    </a:solidFill>
                  </a:rPr>
                  <a:t>Goal</a:t>
                </a:r>
                <a:r>
                  <a:rPr lang="en-US" dirty="0"/>
                  <a:t>: Use space </a:t>
                </a:r>
                <a:r>
                  <a:rPr lang="en-US" i="1" dirty="0">
                    <a:solidFill>
                      <a:srgbClr val="7030A0"/>
                    </a:solidFill>
                  </a:rPr>
                  <a:t>sublinear</a:t>
                </a:r>
                <a:r>
                  <a:rPr lang="en-US" i="1" dirty="0"/>
                  <a:t> </a:t>
                </a:r>
                <a:r>
                  <a:rPr lang="en-US" dirty="0"/>
                  <a:t>in the size </a:t>
                </a:r>
                <a14:m>
                  <m:oMath xmlns:m="http://schemas.openxmlformats.org/officeDocument/2006/math">
                    <m:r>
                      <a:rPr lang="en-US" b="0" i="1" smtClean="0">
                        <a:solidFill>
                          <a:srgbClr val="C00000"/>
                        </a:solidFill>
                        <a:latin typeface="Cambria Math" panose="02040503050406030204" pitchFamily="18" charset="0"/>
                      </a:rPr>
                      <m:t>𝑚</m:t>
                    </m:r>
                    <m:r>
                      <a:rPr lang="en-US" b="0" i="1" smtClean="0">
                        <a:solidFill>
                          <a:srgbClr val="C00000"/>
                        </a:solidFill>
                        <a:latin typeface="Cambria Math" panose="02040503050406030204" pitchFamily="18" charset="0"/>
                      </a:rPr>
                      <m:t> </m:t>
                    </m:r>
                  </m:oMath>
                </a14:m>
                <a:r>
                  <a:rPr lang="en-US" dirty="0"/>
                  <a:t>of the input </a:t>
                </a:r>
                <a14:m>
                  <m:oMath xmlns:m="http://schemas.openxmlformats.org/officeDocument/2006/math">
                    <m:r>
                      <a:rPr lang="en-US" i="1" smtClean="0">
                        <a:solidFill>
                          <a:srgbClr val="C00000"/>
                        </a:solidFill>
                        <a:latin typeface="Cambria Math" panose="02040503050406030204" pitchFamily="18" charset="0"/>
                      </a:rPr>
                      <m:t>𝑆</m:t>
                    </m:r>
                  </m:oMath>
                </a14:m>
                <a:endParaRPr lang="en-US" dirty="0">
                  <a:solidFill>
                    <a:srgbClr val="C00000"/>
                  </a:solidFill>
                </a:endParaRPr>
              </a:p>
              <a:p>
                <a:endParaRPr lang="en-US" dirty="0"/>
              </a:p>
              <a:p>
                <a:r>
                  <a:rPr lang="en-US" dirty="0"/>
                  <a:t> </a:t>
                </a:r>
                <a:r>
                  <a:rPr lang="en-US" dirty="0">
                    <a:solidFill>
                      <a:srgbClr val="00B050"/>
                    </a:solidFill>
                  </a:rPr>
                  <a:t>Sliding Window</a:t>
                </a:r>
                <a:r>
                  <a:rPr lang="en-US" dirty="0"/>
                  <a:t>: “Only the </a:t>
                </a:r>
                <a14:m>
                  <m:oMath xmlns:m="http://schemas.openxmlformats.org/officeDocument/2006/math">
                    <m:r>
                      <a:rPr lang="en-US" b="0" i="1" smtClean="0">
                        <a:solidFill>
                          <a:srgbClr val="C00000"/>
                        </a:solidFill>
                        <a:latin typeface="Cambria Math" panose="02040503050406030204" pitchFamily="18" charset="0"/>
                      </a:rPr>
                      <m:t>𝑚</m:t>
                    </m:r>
                  </m:oMath>
                </a14:m>
                <a:r>
                  <a:rPr lang="en-US" dirty="0"/>
                  <a:t> most recent updates form the underlying data set </a:t>
                </a:r>
                <a14:m>
                  <m:oMath xmlns:m="http://schemas.openxmlformats.org/officeDocument/2006/math">
                    <m:r>
                      <a:rPr lang="en-US" i="1" smtClean="0">
                        <a:solidFill>
                          <a:srgbClr val="C00000"/>
                        </a:solidFill>
                        <a:latin typeface="Cambria Math" panose="02040503050406030204" pitchFamily="18" charset="0"/>
                      </a:rPr>
                      <m:t>𝑆</m:t>
                    </m:r>
                  </m:oMath>
                </a14:m>
                <a:r>
                  <a:rPr lang="en-US" dirty="0"/>
                  <a:t>”</a:t>
                </a:r>
              </a:p>
            </p:txBody>
          </p:sp>
        </mc:Choice>
        <mc:Fallback xmlns="">
          <p:sp>
            <p:nvSpPr>
              <p:cNvPr id="3" name="Content Placeholder 2">
                <a:extLst>
                  <a:ext uri="{FF2B5EF4-FFF2-40B4-BE49-F238E27FC236}">
                    <a16:creationId xmlns:a16="http://schemas.microsoft.com/office/drawing/2014/main" id="{15255D49-9D60-44DD-910D-2EBD0529DEC9}"/>
                  </a:ext>
                </a:extLst>
              </p:cNvPr>
              <p:cNvSpPr>
                <a:spLocks noGrp="1" noRot="1" noChangeAspect="1" noMove="1" noResize="1" noEditPoints="1" noAdjustHandles="1" noChangeArrowheads="1" noChangeShapeType="1" noTextEdit="1"/>
              </p:cNvSpPr>
              <p:nvPr>
                <p:ph idx="1"/>
              </p:nvPr>
            </p:nvSpPr>
            <p:spPr>
              <a:blipFill>
                <a:blip r:embed="rId2"/>
                <a:stretch>
                  <a:fillRect l="-1043" t="-2241"/>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82655531-097D-4E45-B6D5-0E29302327E4}"/>
              </a:ext>
            </a:extLst>
          </p:cNvPr>
          <p:cNvSpPr txBox="1"/>
          <p:nvPr/>
        </p:nvSpPr>
        <p:spPr>
          <a:xfrm>
            <a:off x="6024880" y="5469077"/>
            <a:ext cx="3820277" cy="707886"/>
          </a:xfrm>
          <a:prstGeom prst="rect">
            <a:avLst/>
          </a:prstGeom>
          <a:noFill/>
        </p:spPr>
        <p:txBody>
          <a:bodyPr wrap="none" rtlCol="0">
            <a:spAutoFit/>
          </a:bodyPr>
          <a:lstStyle/>
          <a:p>
            <a:r>
              <a:rPr lang="en-US" sz="4000" dirty="0"/>
              <a:t>1 0 1 1 1 0 0 1 1 0</a:t>
            </a:r>
          </a:p>
        </p:txBody>
      </p:sp>
      <p:sp>
        <p:nvSpPr>
          <p:cNvPr id="5" name="Rectangle 4">
            <a:extLst>
              <a:ext uri="{FF2B5EF4-FFF2-40B4-BE49-F238E27FC236}">
                <a16:creationId xmlns:a16="http://schemas.microsoft.com/office/drawing/2014/main" id="{AA712B9F-5391-4129-91C2-1ED5D2EC8033}"/>
              </a:ext>
            </a:extLst>
          </p:cNvPr>
          <p:cNvSpPr/>
          <p:nvPr/>
        </p:nvSpPr>
        <p:spPr>
          <a:xfrm>
            <a:off x="6837680" y="5469077"/>
            <a:ext cx="2926374" cy="718928"/>
          </a:xfrm>
          <a:prstGeom prst="rect">
            <a:avLst/>
          </a:prstGeom>
          <a:noFill/>
          <a:ln w="571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1086052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chemeClr val="accent1"/>
                </a:solidFill>
              </a:rPr>
              <a:t>Model #3: Sliding Window Model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p:txBody>
              <a:bodyPr/>
              <a:lstStyle/>
              <a:p>
                <a:r>
                  <a:rPr lang="en-US" dirty="0"/>
                  <a:t> </a:t>
                </a:r>
                <a:r>
                  <a:rPr lang="en-US" dirty="0">
                    <a:solidFill>
                      <a:srgbClr val="00B050"/>
                    </a:solidFill>
                  </a:rPr>
                  <a:t>Input</a:t>
                </a:r>
                <a:r>
                  <a:rPr lang="en-US" dirty="0"/>
                  <a:t>: Elements of an underlying data set </a:t>
                </a:r>
                <a14:m>
                  <m:oMath xmlns:m="http://schemas.openxmlformats.org/officeDocument/2006/math">
                    <m:r>
                      <a:rPr lang="en-US" i="1" smtClean="0">
                        <a:solidFill>
                          <a:srgbClr val="C00000"/>
                        </a:solidFill>
                        <a:latin typeface="Cambria Math" panose="02040503050406030204" pitchFamily="18" charset="0"/>
                      </a:rPr>
                      <m:t>𝑆</m:t>
                    </m:r>
                  </m:oMath>
                </a14:m>
                <a:r>
                  <a:rPr lang="en-US" dirty="0"/>
                  <a:t>, which arrives sequentially</a:t>
                </a:r>
              </a:p>
              <a:p>
                <a:r>
                  <a:rPr lang="en-US" dirty="0"/>
                  <a:t> </a:t>
                </a:r>
                <a:r>
                  <a:rPr lang="en-US" dirty="0">
                    <a:solidFill>
                      <a:srgbClr val="00B050"/>
                    </a:solidFill>
                  </a:rPr>
                  <a:t>Output</a:t>
                </a:r>
                <a:r>
                  <a:rPr lang="en-US" dirty="0"/>
                  <a:t>: Evaluation (or approximation) of a given function</a:t>
                </a:r>
              </a:p>
              <a:p>
                <a:r>
                  <a:rPr lang="en-US" dirty="0"/>
                  <a:t> </a:t>
                </a:r>
                <a:r>
                  <a:rPr lang="en-US" dirty="0">
                    <a:solidFill>
                      <a:srgbClr val="00B050"/>
                    </a:solidFill>
                  </a:rPr>
                  <a:t>Goal</a:t>
                </a:r>
                <a:r>
                  <a:rPr lang="en-US" dirty="0"/>
                  <a:t>: Use space </a:t>
                </a:r>
                <a:r>
                  <a:rPr lang="en-US" i="1" dirty="0">
                    <a:solidFill>
                      <a:srgbClr val="7030A0"/>
                    </a:solidFill>
                  </a:rPr>
                  <a:t>sublinear</a:t>
                </a:r>
                <a:r>
                  <a:rPr lang="en-US" i="1" dirty="0"/>
                  <a:t> </a:t>
                </a:r>
                <a:r>
                  <a:rPr lang="en-US" dirty="0"/>
                  <a:t>in the size </a:t>
                </a:r>
                <a14:m>
                  <m:oMath xmlns:m="http://schemas.openxmlformats.org/officeDocument/2006/math">
                    <m:r>
                      <a:rPr lang="en-US" b="0" i="1" smtClean="0">
                        <a:solidFill>
                          <a:srgbClr val="C00000"/>
                        </a:solidFill>
                        <a:latin typeface="Cambria Math" panose="02040503050406030204" pitchFamily="18" charset="0"/>
                      </a:rPr>
                      <m:t>𝑚</m:t>
                    </m:r>
                    <m:r>
                      <a:rPr lang="en-US" b="0" i="1" smtClean="0">
                        <a:solidFill>
                          <a:srgbClr val="C00000"/>
                        </a:solidFill>
                        <a:latin typeface="Cambria Math" panose="02040503050406030204" pitchFamily="18" charset="0"/>
                      </a:rPr>
                      <m:t> </m:t>
                    </m:r>
                  </m:oMath>
                </a14:m>
                <a:r>
                  <a:rPr lang="en-US" dirty="0"/>
                  <a:t>of the input </a:t>
                </a:r>
                <a14:m>
                  <m:oMath xmlns:m="http://schemas.openxmlformats.org/officeDocument/2006/math">
                    <m:r>
                      <a:rPr lang="en-US" i="1" smtClean="0">
                        <a:solidFill>
                          <a:srgbClr val="C00000"/>
                        </a:solidFill>
                        <a:latin typeface="Cambria Math" panose="02040503050406030204" pitchFamily="18" charset="0"/>
                      </a:rPr>
                      <m:t>𝑆</m:t>
                    </m:r>
                  </m:oMath>
                </a14:m>
                <a:endParaRPr lang="en-US" dirty="0">
                  <a:solidFill>
                    <a:srgbClr val="C00000"/>
                  </a:solidFill>
                </a:endParaRPr>
              </a:p>
              <a:p>
                <a:endParaRPr lang="en-US" dirty="0"/>
              </a:p>
              <a:p>
                <a:r>
                  <a:rPr lang="en-US" dirty="0"/>
                  <a:t> </a:t>
                </a:r>
                <a:r>
                  <a:rPr lang="en-US" dirty="0">
                    <a:solidFill>
                      <a:srgbClr val="00B050"/>
                    </a:solidFill>
                  </a:rPr>
                  <a:t>Sliding Window</a:t>
                </a:r>
                <a:r>
                  <a:rPr lang="en-US" dirty="0"/>
                  <a:t>: “Only the </a:t>
                </a:r>
                <a14:m>
                  <m:oMath xmlns:m="http://schemas.openxmlformats.org/officeDocument/2006/math">
                    <m:r>
                      <a:rPr lang="en-US" b="0" i="1" smtClean="0">
                        <a:solidFill>
                          <a:srgbClr val="C00000"/>
                        </a:solidFill>
                        <a:latin typeface="Cambria Math" panose="02040503050406030204" pitchFamily="18" charset="0"/>
                      </a:rPr>
                      <m:t>𝑚</m:t>
                    </m:r>
                  </m:oMath>
                </a14:m>
                <a:r>
                  <a:rPr lang="en-US" dirty="0"/>
                  <a:t> most recent updates form the underlying data set </a:t>
                </a:r>
                <a14:m>
                  <m:oMath xmlns:m="http://schemas.openxmlformats.org/officeDocument/2006/math">
                    <m:r>
                      <a:rPr lang="en-US" i="1" smtClean="0">
                        <a:solidFill>
                          <a:srgbClr val="C00000"/>
                        </a:solidFill>
                        <a:latin typeface="Cambria Math" panose="02040503050406030204" pitchFamily="18" charset="0"/>
                      </a:rPr>
                      <m:t>𝑆</m:t>
                    </m:r>
                  </m:oMath>
                </a14:m>
                <a:r>
                  <a:rPr lang="en-US" dirty="0"/>
                  <a:t>”</a:t>
                </a:r>
              </a:p>
              <a:p>
                <a:pPr lvl="1"/>
                <a:r>
                  <a:rPr lang="en-US" dirty="0"/>
                  <a:t> Emphasizes recent interactions, appropriate for time sensitive settings</a:t>
                </a:r>
              </a:p>
            </p:txBody>
          </p:sp>
        </mc:Choice>
        <mc:Fallback xmlns="">
          <p:sp>
            <p:nvSpPr>
              <p:cNvPr id="3" name="Content Placeholder 2">
                <a:extLst>
                  <a:ext uri="{FF2B5EF4-FFF2-40B4-BE49-F238E27FC236}">
                    <a16:creationId xmlns:a16="http://schemas.microsoft.com/office/drawing/2014/main" id="{15255D49-9D60-44DD-910D-2EBD0529DEC9}"/>
                  </a:ext>
                </a:extLst>
              </p:cNvPr>
              <p:cNvSpPr>
                <a:spLocks noGrp="1" noRot="1" noChangeAspect="1" noMove="1" noResize="1" noEditPoints="1" noAdjustHandles="1" noChangeArrowheads="1" noChangeShapeType="1" noTextEdit="1"/>
              </p:cNvSpPr>
              <p:nvPr>
                <p:ph idx="1"/>
              </p:nvPr>
            </p:nvSpPr>
            <p:spPr>
              <a:blipFill>
                <a:blip r:embed="rId3"/>
                <a:stretch>
                  <a:fillRect l="-1043" t="-2241"/>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82655531-097D-4E45-B6D5-0E29302327E4}"/>
              </a:ext>
            </a:extLst>
          </p:cNvPr>
          <p:cNvSpPr txBox="1"/>
          <p:nvPr/>
        </p:nvSpPr>
        <p:spPr>
          <a:xfrm>
            <a:off x="6024880" y="5469077"/>
            <a:ext cx="4195379" cy="707886"/>
          </a:xfrm>
          <a:prstGeom prst="rect">
            <a:avLst/>
          </a:prstGeom>
          <a:noFill/>
        </p:spPr>
        <p:txBody>
          <a:bodyPr wrap="none" rtlCol="0">
            <a:spAutoFit/>
          </a:bodyPr>
          <a:lstStyle/>
          <a:p>
            <a:r>
              <a:rPr lang="en-US" sz="4000" dirty="0"/>
              <a:t>1 0 1 1 1 0 0 1 1 0 1</a:t>
            </a:r>
          </a:p>
        </p:txBody>
      </p:sp>
      <p:sp>
        <p:nvSpPr>
          <p:cNvPr id="5" name="Rectangle 4">
            <a:extLst>
              <a:ext uri="{FF2B5EF4-FFF2-40B4-BE49-F238E27FC236}">
                <a16:creationId xmlns:a16="http://schemas.microsoft.com/office/drawing/2014/main" id="{AA712B9F-5391-4129-91C2-1ED5D2EC8033}"/>
              </a:ext>
            </a:extLst>
          </p:cNvPr>
          <p:cNvSpPr/>
          <p:nvPr/>
        </p:nvSpPr>
        <p:spPr>
          <a:xfrm>
            <a:off x="7193280" y="5469077"/>
            <a:ext cx="2926374" cy="718928"/>
          </a:xfrm>
          <a:prstGeom prst="rect">
            <a:avLst/>
          </a:prstGeom>
          <a:noFill/>
          <a:ln w="571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6018256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11949F98-FC53-4C98-8C23-550048D4FCF9}"/>
                  </a:ext>
                </a:extLst>
              </p:cNvPr>
              <p:cNvSpPr>
                <a:spLocks noGrp="1"/>
              </p:cNvSpPr>
              <p:nvPr>
                <p:ph type="title"/>
              </p:nvPr>
            </p:nvSpPr>
            <p:spPr/>
            <p:txBody>
              <a:bodyPr/>
              <a:lstStyle/>
              <a:p>
                <a14:m>
                  <m:oMath xmlns:m="http://schemas.openxmlformats.org/officeDocument/2006/math">
                    <m:d>
                      <m:dPr>
                        <m:ctrlPr>
                          <a:rPr lang="en-US" b="0" i="1" smtClean="0">
                            <a:solidFill>
                              <a:srgbClr val="C00000"/>
                            </a:solidFill>
                            <a:latin typeface="Cambria Math" panose="02040503050406030204" pitchFamily="18" charset="0"/>
                          </a:rPr>
                        </m:ctrlPr>
                      </m:dPr>
                      <m:e>
                        <m:r>
                          <a:rPr lang="en-US" b="0" i="0" smtClean="0">
                            <a:solidFill>
                              <a:srgbClr val="C00000"/>
                            </a:solidFill>
                            <a:latin typeface="Cambria Math" panose="02040503050406030204" pitchFamily="18" charset="0"/>
                          </a:rPr>
                          <m:t>1+</m:t>
                        </m:r>
                        <m:r>
                          <a:rPr lang="en-US" i="1" smtClean="0">
                            <a:solidFill>
                              <a:srgbClr val="C00000"/>
                            </a:solidFill>
                            <a:latin typeface="Cambria Math" panose="02040503050406030204" pitchFamily="18" charset="0"/>
                          </a:rPr>
                          <m:t>𝜀</m:t>
                        </m:r>
                      </m:e>
                    </m:d>
                  </m:oMath>
                </a14:m>
                <a:r>
                  <a:rPr lang="en-US" dirty="0">
                    <a:solidFill>
                      <a:srgbClr val="C00000"/>
                    </a:solidFill>
                  </a:rPr>
                  <a:t>-</a:t>
                </a:r>
                <a:r>
                  <a:rPr lang="en-US" dirty="0">
                    <a:solidFill>
                      <a:schemeClr val="accent1"/>
                    </a:solidFill>
                  </a:rPr>
                  <a:t>Approximation Sliding Window Algorithms </a:t>
                </a:r>
                <a:r>
                  <a:rPr lang="en-US" dirty="0">
                    <a:solidFill>
                      <a:srgbClr val="7030A0"/>
                    </a:solidFill>
                  </a:rPr>
                  <a:t>[W</a:t>
                </a:r>
                <a:r>
                  <a:rPr lang="en-US" dirty="0">
                    <a:solidFill>
                      <a:srgbClr val="FF0000"/>
                    </a:solidFill>
                  </a:rPr>
                  <a:t>Z</a:t>
                </a:r>
                <a:r>
                  <a:rPr lang="en-US" dirty="0">
                    <a:solidFill>
                      <a:srgbClr val="7030A0"/>
                    </a:solidFill>
                  </a:rPr>
                  <a:t>21]</a:t>
                </a:r>
                <a:endParaRPr lang="en-US" dirty="0">
                  <a:solidFill>
                    <a:schemeClr val="accent1"/>
                  </a:solidFill>
                </a:endParaRPr>
              </a:p>
            </p:txBody>
          </p:sp>
        </mc:Choice>
        <mc:Fallback xmlns="">
          <p:sp>
            <p:nvSpPr>
              <p:cNvPr id="2" name="Title 1">
                <a:extLst>
                  <a:ext uri="{FF2B5EF4-FFF2-40B4-BE49-F238E27FC236}">
                    <a16:creationId xmlns:a16="http://schemas.microsoft.com/office/drawing/2014/main" id="{11949F98-FC53-4C98-8C23-550048D4FCF9}"/>
                  </a:ext>
                </a:extLst>
              </p:cNvPr>
              <p:cNvSpPr>
                <a:spLocks noGrp="1" noRot="1" noChangeAspect="1" noMove="1" noResize="1" noEditPoints="1" noAdjustHandles="1" noChangeArrowheads="1" noChangeShapeType="1" noTextEdit="1"/>
              </p:cNvSpPr>
              <p:nvPr>
                <p:ph type="title"/>
              </p:nvPr>
            </p:nvSpPr>
            <p:spPr>
              <a:blipFill>
                <a:blip r:embed="rId3"/>
                <a:stretch>
                  <a:fillRect l="-2377" t="-13364" b="-2119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CD298EE-232A-4602-BB51-FA680B6EA672}"/>
                  </a:ext>
                </a:extLst>
              </p:cNvPr>
              <p:cNvSpPr>
                <a:spLocks noGrp="1"/>
              </p:cNvSpPr>
              <p:nvPr>
                <p:ph idx="1"/>
              </p:nvPr>
            </p:nvSpPr>
            <p:spPr>
              <a:xfrm>
                <a:off x="838200" y="1825624"/>
                <a:ext cx="10515600" cy="4788239"/>
              </a:xfrm>
            </p:spPr>
            <p:txBody>
              <a:bodyPr>
                <a:normAutofit/>
              </a:bodyPr>
              <a:lstStyle/>
              <a:p>
                <a:r>
                  <a:rPr lang="en-US" dirty="0"/>
                  <a:t>Space </a:t>
                </a:r>
                <a14:m>
                  <m:oMath xmlns:m="http://schemas.openxmlformats.org/officeDocument/2006/math">
                    <m:acc>
                      <m:accPr>
                        <m:chr m:val="̃"/>
                        <m:ctrlPr>
                          <a:rPr lang="en-US" i="1">
                            <a:solidFill>
                              <a:srgbClr val="C00000"/>
                            </a:solidFill>
                            <a:latin typeface="Cambria Math" panose="02040503050406030204" pitchFamily="18" charset="0"/>
                          </a:rPr>
                        </m:ctrlPr>
                      </m:accPr>
                      <m:e>
                        <m:r>
                          <m:rPr>
                            <m:sty m:val="p"/>
                          </m:rPr>
                          <a:rPr lang="en-US">
                            <a:solidFill>
                              <a:srgbClr val="C00000"/>
                            </a:solidFill>
                            <a:latin typeface="Cambria Math" panose="02040503050406030204" pitchFamily="18" charset="0"/>
                          </a:rPr>
                          <m:t>Θ</m:t>
                        </m:r>
                      </m:e>
                    </m:acc>
                    <m:d>
                      <m:dPr>
                        <m:ctrlPr>
                          <a:rPr lang="en-US" i="1">
                            <a:solidFill>
                              <a:srgbClr val="C00000"/>
                            </a:solidFill>
                            <a:latin typeface="Cambria Math" panose="02040503050406030204" pitchFamily="18" charset="0"/>
                          </a:rPr>
                        </m:ctrlPr>
                      </m:dPr>
                      <m:e>
                        <m:f>
                          <m:fPr>
                            <m:ctrlPr>
                              <a:rPr lang="en-US" i="1">
                                <a:solidFill>
                                  <a:srgbClr val="C00000"/>
                                </a:solidFill>
                                <a:latin typeface="Cambria Math" panose="02040503050406030204" pitchFamily="18" charset="0"/>
                              </a:rPr>
                            </m:ctrlPr>
                          </m:fPr>
                          <m:num>
                            <m:r>
                              <a:rPr lang="en-US" i="1">
                                <a:solidFill>
                                  <a:srgbClr val="C00000"/>
                                </a:solidFill>
                                <a:latin typeface="Cambria Math" panose="02040503050406030204" pitchFamily="18" charset="0"/>
                              </a:rPr>
                              <m:t>1</m:t>
                            </m:r>
                          </m:num>
                          <m:den>
                            <m:sSup>
                              <m:sSupPr>
                                <m:ctrlPr>
                                  <a:rPr lang="en-US" i="1">
                                    <a:solidFill>
                                      <a:srgbClr val="C00000"/>
                                    </a:solidFill>
                                    <a:latin typeface="Cambria Math" panose="02040503050406030204" pitchFamily="18" charset="0"/>
                                  </a:rPr>
                                </m:ctrlPr>
                              </m:sSupPr>
                              <m:e>
                                <m:r>
                                  <a:rPr lang="en-US" i="1">
                                    <a:solidFill>
                                      <a:srgbClr val="C00000"/>
                                    </a:solidFill>
                                    <a:latin typeface="Cambria Math" panose="02040503050406030204" pitchFamily="18" charset="0"/>
                                  </a:rPr>
                                  <m:t>𝜀</m:t>
                                </m:r>
                              </m:e>
                              <m:sup>
                                <m:r>
                                  <a:rPr lang="en-US" i="1">
                                    <a:solidFill>
                                      <a:srgbClr val="C00000"/>
                                    </a:solidFill>
                                    <a:latin typeface="Cambria Math" panose="02040503050406030204" pitchFamily="18" charset="0"/>
                                  </a:rPr>
                                  <m:t>2</m:t>
                                </m:r>
                              </m:sup>
                            </m:sSup>
                          </m:den>
                        </m:f>
                      </m:e>
                    </m:d>
                  </m:oMath>
                </a14:m>
                <a:r>
                  <a:rPr lang="en-US" dirty="0"/>
                  <a:t> algorithm for </a:t>
                </a:r>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𝐹</m:t>
                        </m:r>
                      </m:e>
                      <m:sub>
                        <m:r>
                          <a:rPr lang="en-US" b="0" i="1" smtClean="0">
                            <a:solidFill>
                              <a:srgbClr val="C00000"/>
                            </a:solidFill>
                            <a:latin typeface="Cambria Math" panose="02040503050406030204" pitchFamily="18" charset="0"/>
                          </a:rPr>
                          <m:t>𝑝</m:t>
                        </m:r>
                      </m:sub>
                    </m:sSub>
                  </m:oMath>
                </a14:m>
                <a:r>
                  <a:rPr lang="en-US" dirty="0"/>
                  <a:t> with </a:t>
                </a:r>
                <a14:m>
                  <m:oMath xmlns:m="http://schemas.openxmlformats.org/officeDocument/2006/math">
                    <m:r>
                      <a:rPr lang="en-US" b="0" i="1" smtClean="0">
                        <a:solidFill>
                          <a:srgbClr val="C00000"/>
                        </a:solidFill>
                        <a:latin typeface="Cambria Math" panose="02040503050406030204" pitchFamily="18" charset="0"/>
                      </a:rPr>
                      <m:t>𝑝</m:t>
                    </m:r>
                    <m:r>
                      <a:rPr lang="en-US" b="0" i="1" smtClean="0">
                        <a:solidFill>
                          <a:srgbClr val="C00000"/>
                        </a:solidFill>
                        <a:latin typeface="Cambria Math" panose="02040503050406030204" pitchFamily="18" charset="0"/>
                      </a:rPr>
                      <m:t>∈</m:t>
                    </m:r>
                    <m:d>
                      <m:dPr>
                        <m:endChr m:val="]"/>
                        <m:ctrlPr>
                          <a:rPr lang="en-US" b="0" i="1" smtClean="0">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0, 2</m:t>
                        </m:r>
                      </m:e>
                    </m:d>
                  </m:oMath>
                </a14:m>
                <a:r>
                  <a:rPr lang="en-US" dirty="0">
                    <a:solidFill>
                      <a:srgbClr val="00B0F0"/>
                    </a:solidFill>
                  </a:rPr>
                  <a:t> </a:t>
                </a:r>
                <a:r>
                  <a:rPr lang="en-US" dirty="0">
                    <a:solidFill>
                      <a:srgbClr val="7030A0"/>
                    </a:solidFill>
                  </a:rPr>
                  <a:t>[W</a:t>
                </a:r>
                <a:r>
                  <a:rPr lang="en-US" dirty="0">
                    <a:solidFill>
                      <a:srgbClr val="FF0000"/>
                    </a:solidFill>
                  </a:rPr>
                  <a:t>Z</a:t>
                </a:r>
                <a:r>
                  <a:rPr lang="en-US" dirty="0">
                    <a:solidFill>
                      <a:srgbClr val="7030A0"/>
                    </a:solidFill>
                  </a:rPr>
                  <a:t>21]</a:t>
                </a:r>
              </a:p>
              <a:p>
                <a:endParaRPr lang="en-US" dirty="0">
                  <a:solidFill>
                    <a:srgbClr val="7030A0"/>
                  </a:solidFill>
                </a:endParaRPr>
              </a:p>
            </p:txBody>
          </p:sp>
        </mc:Choice>
        <mc:Fallback xmlns="">
          <p:sp>
            <p:nvSpPr>
              <p:cNvPr id="3" name="Content Placeholder 2">
                <a:extLst>
                  <a:ext uri="{FF2B5EF4-FFF2-40B4-BE49-F238E27FC236}">
                    <a16:creationId xmlns:a16="http://schemas.microsoft.com/office/drawing/2014/main" id="{3CD298EE-232A-4602-BB51-FA680B6EA672}"/>
                  </a:ext>
                </a:extLst>
              </p:cNvPr>
              <p:cNvSpPr>
                <a:spLocks noGrp="1" noRot="1" noChangeAspect="1" noMove="1" noResize="1" noEditPoints="1" noAdjustHandles="1" noChangeArrowheads="1" noChangeShapeType="1" noTextEdit="1"/>
              </p:cNvSpPr>
              <p:nvPr>
                <p:ph idx="1"/>
              </p:nvPr>
            </p:nvSpPr>
            <p:spPr>
              <a:xfrm>
                <a:off x="838200" y="1825624"/>
                <a:ext cx="10515600" cy="4788239"/>
              </a:xfrm>
              <a:blipFill>
                <a:blip r:embed="rId4"/>
                <a:stretch>
                  <a:fillRect l="-1043"/>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9A64E9DC-6E54-4F48-98E8-14A2678BDE3F}"/>
              </a:ext>
            </a:extLst>
          </p:cNvPr>
          <p:cNvPicPr>
            <a:picLocks noChangeAspect="1"/>
          </p:cNvPicPr>
          <p:nvPr/>
        </p:nvPicPr>
        <p:blipFill>
          <a:blip r:embed="rId5"/>
          <a:stretch>
            <a:fillRect/>
          </a:stretch>
        </p:blipFill>
        <p:spPr>
          <a:xfrm>
            <a:off x="2113163" y="2605255"/>
            <a:ext cx="7219950" cy="3228975"/>
          </a:xfrm>
          <a:prstGeom prst="rect">
            <a:avLst/>
          </a:prstGeom>
        </p:spPr>
      </p:pic>
      <p:sp>
        <p:nvSpPr>
          <p:cNvPr id="8" name="Rectangle 7">
            <a:extLst>
              <a:ext uri="{FF2B5EF4-FFF2-40B4-BE49-F238E27FC236}">
                <a16:creationId xmlns:a16="http://schemas.microsoft.com/office/drawing/2014/main" id="{355765A4-801C-4B61-8705-C2FCF15FAAE5}"/>
              </a:ext>
            </a:extLst>
          </p:cNvPr>
          <p:cNvSpPr/>
          <p:nvPr/>
        </p:nvSpPr>
        <p:spPr>
          <a:xfrm>
            <a:off x="3568700" y="5829003"/>
            <a:ext cx="5054600" cy="584775"/>
          </a:xfrm>
          <a:prstGeom prst="rect">
            <a:avLst/>
          </a:prstGeom>
        </p:spPr>
        <p:txBody>
          <a:bodyPr wrap="square">
            <a:spAutoFit/>
          </a:bodyPr>
          <a:lstStyle/>
          <a:p>
            <a:r>
              <a:rPr lang="en-US" sz="3200" dirty="0">
                <a:solidFill>
                  <a:srgbClr val="00B050"/>
                </a:solidFill>
              </a:rPr>
              <a:t>“No losses* are necessary!”</a:t>
            </a:r>
          </a:p>
        </p:txBody>
      </p:sp>
      <p:sp>
        <p:nvSpPr>
          <p:cNvPr id="4" name="Rectangle 3">
            <a:extLst>
              <a:ext uri="{FF2B5EF4-FFF2-40B4-BE49-F238E27FC236}">
                <a16:creationId xmlns:a16="http://schemas.microsoft.com/office/drawing/2014/main" id="{FBC91F1F-C8C9-8079-84F0-8706588C5401}"/>
              </a:ext>
            </a:extLst>
          </p:cNvPr>
          <p:cNvSpPr/>
          <p:nvPr/>
        </p:nvSpPr>
        <p:spPr>
          <a:xfrm>
            <a:off x="7573617" y="2600028"/>
            <a:ext cx="1759496" cy="3228975"/>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0950652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8065D97E-18C5-5A34-5D05-53B23228B7A0}"/>
                  </a:ext>
                </a:extLst>
              </p:cNvPr>
              <p:cNvSpPr>
                <a:spLocks noGrp="1"/>
              </p:cNvSpPr>
              <p:nvPr>
                <p:ph type="title"/>
              </p:nvPr>
            </p:nvSpPr>
            <p:spPr/>
            <p:txBody>
              <a:bodyPr/>
              <a:lstStyle/>
              <a:p>
                <a14:m>
                  <m:oMath xmlns:m="http://schemas.openxmlformats.org/officeDocument/2006/math">
                    <m:d>
                      <m:dPr>
                        <m:ctrlPr>
                          <a:rPr lang="en-US" b="0" i="1" smtClean="0">
                            <a:solidFill>
                              <a:srgbClr val="C00000"/>
                            </a:solidFill>
                            <a:latin typeface="Cambria Math" panose="02040503050406030204" pitchFamily="18" charset="0"/>
                          </a:rPr>
                        </m:ctrlPr>
                      </m:dPr>
                      <m:e>
                        <m:r>
                          <a:rPr lang="en-US" b="0" i="0" smtClean="0">
                            <a:solidFill>
                              <a:srgbClr val="C00000"/>
                            </a:solidFill>
                            <a:latin typeface="Cambria Math" panose="02040503050406030204" pitchFamily="18" charset="0"/>
                          </a:rPr>
                          <m:t>1+</m:t>
                        </m:r>
                        <m:r>
                          <a:rPr lang="en-US" i="1" smtClean="0">
                            <a:solidFill>
                              <a:srgbClr val="C00000"/>
                            </a:solidFill>
                            <a:latin typeface="Cambria Math" panose="02040503050406030204" pitchFamily="18" charset="0"/>
                          </a:rPr>
                          <m:t>𝜀</m:t>
                        </m:r>
                      </m:e>
                    </m:d>
                  </m:oMath>
                </a14:m>
                <a:r>
                  <a:rPr lang="en-US" dirty="0">
                    <a:solidFill>
                      <a:srgbClr val="C00000"/>
                    </a:solidFill>
                  </a:rPr>
                  <a:t>-</a:t>
                </a:r>
                <a:r>
                  <a:rPr lang="en-US" dirty="0">
                    <a:solidFill>
                      <a:schemeClr val="accent1"/>
                    </a:solidFill>
                  </a:rPr>
                  <a:t>Approximation Sliding Window Algorithms </a:t>
                </a:r>
                <a:r>
                  <a:rPr lang="en-US" dirty="0">
                    <a:solidFill>
                      <a:srgbClr val="7030A0"/>
                    </a:solidFill>
                  </a:rPr>
                  <a:t>[BGLW</a:t>
                </a:r>
                <a:r>
                  <a:rPr lang="en-US" dirty="0">
                    <a:solidFill>
                      <a:srgbClr val="FF0000"/>
                    </a:solidFill>
                  </a:rPr>
                  <a:t>Z</a:t>
                </a:r>
                <a:r>
                  <a:rPr lang="en-US" dirty="0">
                    <a:solidFill>
                      <a:srgbClr val="7030A0"/>
                    </a:solidFill>
                  </a:rPr>
                  <a:t>18]</a:t>
                </a:r>
                <a:endParaRPr lang="en-US" dirty="0"/>
              </a:p>
            </p:txBody>
          </p:sp>
        </mc:Choice>
        <mc:Fallback xmlns="">
          <p:sp>
            <p:nvSpPr>
              <p:cNvPr id="2" name="Title 1">
                <a:extLst>
                  <a:ext uri="{FF2B5EF4-FFF2-40B4-BE49-F238E27FC236}">
                    <a16:creationId xmlns:a16="http://schemas.microsoft.com/office/drawing/2014/main" id="{8065D97E-18C5-5A34-5D05-53B23228B7A0}"/>
                  </a:ext>
                </a:extLst>
              </p:cNvPr>
              <p:cNvSpPr>
                <a:spLocks noGrp="1" noRot="1" noChangeAspect="1" noMove="1" noResize="1" noEditPoints="1" noAdjustHandles="1" noChangeArrowheads="1" noChangeShapeType="1" noTextEdit="1"/>
              </p:cNvSpPr>
              <p:nvPr>
                <p:ph type="title"/>
              </p:nvPr>
            </p:nvSpPr>
            <p:spPr>
              <a:blipFill>
                <a:blip r:embed="rId2"/>
                <a:stretch>
                  <a:fillRect l="-2377" t="-13364" b="-2119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103ECD0-1646-083F-0859-6993B533F83B}"/>
                  </a:ext>
                </a:extLst>
              </p:cNvPr>
              <p:cNvSpPr>
                <a:spLocks noGrp="1"/>
              </p:cNvSpPr>
              <p:nvPr>
                <p:ph idx="1"/>
              </p:nvPr>
            </p:nvSpPr>
            <p:spPr/>
            <p:txBody>
              <a:bodyPr/>
              <a:lstStyle/>
              <a:p>
                <a:pPr>
                  <a:buClr>
                    <a:schemeClr val="tx1"/>
                  </a:buClr>
                </a:pPr>
                <a14:m>
                  <m:oMath xmlns:m="http://schemas.openxmlformats.org/officeDocument/2006/math">
                    <m:acc>
                      <m:accPr>
                        <m:chr m:val="̃"/>
                        <m:ctrlPr>
                          <a:rPr lang="en-US" i="1">
                            <a:solidFill>
                              <a:srgbClr val="C00000"/>
                            </a:solidFill>
                            <a:latin typeface="Cambria Math" panose="02040503050406030204" pitchFamily="18" charset="0"/>
                          </a:rPr>
                        </m:ctrlPr>
                      </m:accPr>
                      <m:e>
                        <m:r>
                          <m:rPr>
                            <m:sty m:val="p"/>
                          </m:rPr>
                          <a:rPr lang="en-US">
                            <a:solidFill>
                              <a:srgbClr val="C00000"/>
                            </a:solidFill>
                            <a:latin typeface="Cambria Math" panose="02040503050406030204" pitchFamily="18" charset="0"/>
                          </a:rPr>
                          <m:t>Θ</m:t>
                        </m:r>
                      </m:e>
                    </m:acc>
                    <m:d>
                      <m:dPr>
                        <m:ctrlPr>
                          <a:rPr lang="en-US" i="1">
                            <a:solidFill>
                              <a:srgbClr val="C00000"/>
                            </a:solidFill>
                            <a:latin typeface="Cambria Math" panose="02040503050406030204" pitchFamily="18" charset="0"/>
                          </a:rPr>
                        </m:ctrlPr>
                      </m:dPr>
                      <m:e>
                        <m:f>
                          <m:fPr>
                            <m:ctrlPr>
                              <a:rPr lang="en-US" i="1">
                                <a:solidFill>
                                  <a:srgbClr val="C00000"/>
                                </a:solidFill>
                                <a:latin typeface="Cambria Math" panose="02040503050406030204" pitchFamily="18" charset="0"/>
                              </a:rPr>
                            </m:ctrlPr>
                          </m:fPr>
                          <m:num>
                            <m:r>
                              <a:rPr lang="en-US" i="1">
                                <a:solidFill>
                                  <a:srgbClr val="C00000"/>
                                </a:solidFill>
                                <a:latin typeface="Cambria Math" panose="02040503050406030204" pitchFamily="18" charset="0"/>
                              </a:rPr>
                              <m:t>1</m:t>
                            </m:r>
                          </m:num>
                          <m:den>
                            <m:sSup>
                              <m:sSupPr>
                                <m:ctrlPr>
                                  <a:rPr lang="en-US" i="1">
                                    <a:solidFill>
                                      <a:srgbClr val="C00000"/>
                                    </a:solidFill>
                                    <a:latin typeface="Cambria Math" panose="02040503050406030204" pitchFamily="18" charset="0"/>
                                  </a:rPr>
                                </m:ctrlPr>
                              </m:sSupPr>
                              <m:e>
                                <m:r>
                                  <a:rPr lang="en-US" i="1" smtClean="0">
                                    <a:solidFill>
                                      <a:srgbClr val="C00000"/>
                                    </a:solidFill>
                                    <a:latin typeface="Cambria Math" panose="02040503050406030204" pitchFamily="18" charset="0"/>
                                  </a:rPr>
                                  <m:t>𝜀</m:t>
                                </m:r>
                              </m:e>
                              <m:sup>
                                <m:r>
                                  <a:rPr lang="en-US" i="1">
                                    <a:solidFill>
                                      <a:srgbClr val="C00000"/>
                                    </a:solidFill>
                                    <a:latin typeface="Cambria Math" panose="02040503050406030204" pitchFamily="18" charset="0"/>
                                  </a:rPr>
                                  <m:t>2</m:t>
                                </m:r>
                              </m:sup>
                            </m:sSup>
                          </m:den>
                        </m:f>
                      </m:e>
                    </m:d>
                  </m:oMath>
                </a14:m>
                <a:r>
                  <a:rPr lang="en-US" dirty="0"/>
                  <a:t> space-accuracy tradeoff for </a:t>
                </a:r>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𝐹</m:t>
                        </m:r>
                      </m:e>
                      <m:sub>
                        <m:r>
                          <a:rPr lang="en-US" b="0" i="1" smtClean="0">
                            <a:solidFill>
                              <a:srgbClr val="C00000"/>
                            </a:solidFill>
                            <a:latin typeface="Cambria Math" panose="02040503050406030204" pitchFamily="18" charset="0"/>
                          </a:rPr>
                          <m:t>0</m:t>
                        </m:r>
                      </m:sub>
                    </m:sSub>
                  </m:oMath>
                </a14:m>
                <a:r>
                  <a:rPr lang="en-US" dirty="0"/>
                  <a:t>, i.e., distinct elements</a:t>
                </a:r>
                <a:endParaRPr lang="en-US" dirty="0">
                  <a:solidFill>
                    <a:srgbClr val="7030A0"/>
                  </a:solidFill>
                </a:endParaRPr>
              </a:p>
              <a:p>
                <a:pPr>
                  <a:buClr>
                    <a:schemeClr val="tx1"/>
                  </a:buClr>
                </a:pPr>
                <a14:m>
                  <m:oMath xmlns:m="http://schemas.openxmlformats.org/officeDocument/2006/math">
                    <m:acc>
                      <m:accPr>
                        <m:chr m:val="̃"/>
                        <m:ctrlPr>
                          <a:rPr lang="en-US" i="1">
                            <a:solidFill>
                              <a:srgbClr val="C00000"/>
                            </a:solidFill>
                            <a:latin typeface="Cambria Math" panose="02040503050406030204" pitchFamily="18" charset="0"/>
                          </a:rPr>
                        </m:ctrlPr>
                      </m:accPr>
                      <m:e>
                        <m:r>
                          <m:rPr>
                            <m:sty m:val="p"/>
                          </m:rPr>
                          <a:rPr lang="en-US" smtClean="0">
                            <a:solidFill>
                              <a:srgbClr val="C00000"/>
                            </a:solidFill>
                            <a:latin typeface="Cambria Math" panose="02040503050406030204" pitchFamily="18" charset="0"/>
                          </a:rPr>
                          <m:t>Θ</m:t>
                        </m:r>
                      </m:e>
                    </m:acc>
                    <m:d>
                      <m:dPr>
                        <m:ctrlPr>
                          <a:rPr lang="en-US" i="1">
                            <a:solidFill>
                              <a:srgbClr val="C00000"/>
                            </a:solidFill>
                            <a:latin typeface="Cambria Math" panose="02040503050406030204" pitchFamily="18" charset="0"/>
                          </a:rPr>
                        </m:ctrlPr>
                      </m:dPr>
                      <m:e>
                        <m:f>
                          <m:fPr>
                            <m:ctrlPr>
                              <a:rPr lang="en-US" i="1">
                                <a:solidFill>
                                  <a:srgbClr val="C00000"/>
                                </a:solidFill>
                                <a:latin typeface="Cambria Math" panose="02040503050406030204" pitchFamily="18" charset="0"/>
                              </a:rPr>
                            </m:ctrlPr>
                          </m:fPr>
                          <m:num>
                            <m:r>
                              <a:rPr lang="en-US" i="1">
                                <a:solidFill>
                                  <a:srgbClr val="C00000"/>
                                </a:solidFill>
                                <a:latin typeface="Cambria Math" panose="02040503050406030204" pitchFamily="18" charset="0"/>
                              </a:rPr>
                              <m:t>1</m:t>
                            </m:r>
                          </m:num>
                          <m:den>
                            <m:sSup>
                              <m:sSupPr>
                                <m:ctrlPr>
                                  <a:rPr lang="en-US" i="1">
                                    <a:solidFill>
                                      <a:srgbClr val="C00000"/>
                                    </a:solidFill>
                                    <a:latin typeface="Cambria Math" panose="02040503050406030204" pitchFamily="18" charset="0"/>
                                  </a:rPr>
                                </m:ctrlPr>
                              </m:sSupPr>
                              <m:e>
                                <m:r>
                                  <a:rPr lang="en-US" i="1">
                                    <a:solidFill>
                                      <a:srgbClr val="C00000"/>
                                    </a:solidFill>
                                    <a:latin typeface="Cambria Math" panose="02040503050406030204" pitchFamily="18" charset="0"/>
                                  </a:rPr>
                                  <m:t>𝜀</m:t>
                                </m:r>
                              </m:e>
                              <m:sup>
                                <m:r>
                                  <a:rPr lang="en-US" i="1">
                                    <a:solidFill>
                                      <a:srgbClr val="C00000"/>
                                    </a:solidFill>
                                    <a:latin typeface="Cambria Math" panose="02040503050406030204" pitchFamily="18" charset="0"/>
                                  </a:rPr>
                                  <m:t>2</m:t>
                                </m:r>
                              </m:sup>
                            </m:sSup>
                          </m:den>
                        </m:f>
                      </m:e>
                    </m:d>
                  </m:oMath>
                </a14:m>
                <a:r>
                  <a:rPr lang="en-US" dirty="0"/>
                  <a:t> space-accuracy tradeoff for </a:t>
                </a:r>
                <a14:m>
                  <m:oMath xmlns:m="http://schemas.openxmlformats.org/officeDocument/2006/math">
                    <m:sSub>
                      <m:sSubPr>
                        <m:ctrlPr>
                          <a:rPr lang="en-US" b="0" i="1" smtClean="0">
                            <a:solidFill>
                              <a:srgbClr val="C00000"/>
                            </a:solidFill>
                            <a:latin typeface="Cambria Math" panose="02040503050406030204" pitchFamily="18" charset="0"/>
                          </a:rPr>
                        </m:ctrlPr>
                      </m:sSubPr>
                      <m:e>
                        <m:r>
                          <a:rPr lang="en-US" i="1" smtClean="0">
                            <a:solidFill>
                              <a:srgbClr val="C00000"/>
                            </a:solidFill>
                            <a:latin typeface="Cambria Math" panose="02040503050406030204" pitchFamily="18" charset="0"/>
                          </a:rPr>
                          <m:t>𝐿</m:t>
                        </m:r>
                      </m:e>
                      <m:sub>
                        <m:r>
                          <a:rPr lang="en-US" b="0" i="1" smtClean="0">
                            <a:solidFill>
                              <a:srgbClr val="C00000"/>
                            </a:solidFill>
                            <a:latin typeface="Cambria Math" panose="02040503050406030204" pitchFamily="18" charset="0"/>
                          </a:rPr>
                          <m:t>2</m:t>
                        </m:r>
                      </m:sub>
                    </m:sSub>
                  </m:oMath>
                </a14:m>
                <a:r>
                  <a:rPr lang="en-US" dirty="0"/>
                  <a:t>-heavy hitters</a:t>
                </a:r>
              </a:p>
              <a:p>
                <a:pPr>
                  <a:buClr>
                    <a:schemeClr val="tx1"/>
                  </a:buClr>
                </a:pPr>
                <a:endParaRPr lang="en-US" b="0" i="1" dirty="0">
                  <a:solidFill>
                    <a:srgbClr val="7030A0"/>
                  </a:solidFill>
                  <a:latin typeface="Cambria Math" panose="02040503050406030204" pitchFamily="18" charset="0"/>
                </a:endParaRPr>
              </a:p>
              <a:p>
                <a:pPr>
                  <a:buClr>
                    <a:schemeClr val="tx1"/>
                  </a:buClr>
                </a:pPr>
                <a:r>
                  <a:rPr lang="en-US" dirty="0"/>
                  <a:t>We give nearly tight new upper and lower bounds for these problems!</a:t>
                </a:r>
                <a:endParaRPr lang="en-US" b="0" i="1" dirty="0">
                  <a:solidFill>
                    <a:srgbClr val="7030A0"/>
                  </a:solidFill>
                  <a:latin typeface="Cambria Math" panose="02040503050406030204" pitchFamily="18" charset="0"/>
                </a:endParaRPr>
              </a:p>
              <a:p>
                <a:endParaRPr lang="en-US" dirty="0"/>
              </a:p>
            </p:txBody>
          </p:sp>
        </mc:Choice>
        <mc:Fallback xmlns="">
          <p:sp>
            <p:nvSpPr>
              <p:cNvPr id="3" name="Content Placeholder 2">
                <a:extLst>
                  <a:ext uri="{FF2B5EF4-FFF2-40B4-BE49-F238E27FC236}">
                    <a16:creationId xmlns:a16="http://schemas.microsoft.com/office/drawing/2014/main" id="{0103ECD0-1646-083F-0859-6993B533F83B}"/>
                  </a:ext>
                </a:extLst>
              </p:cNvPr>
              <p:cNvSpPr>
                <a:spLocks noGrp="1" noRot="1" noChangeAspect="1" noMove="1" noResize="1" noEditPoints="1" noAdjustHandles="1" noChangeArrowheads="1" noChangeShapeType="1" noTextEdit="1"/>
              </p:cNvSpPr>
              <p:nvPr>
                <p:ph idx="1"/>
              </p:nvPr>
            </p:nvSpPr>
            <p:spPr>
              <a:blipFill>
                <a:blip r:embed="rId3"/>
                <a:stretch>
                  <a:fillRect l="-1043"/>
                </a:stretch>
              </a:blipFill>
            </p:spPr>
            <p:txBody>
              <a:bodyPr/>
              <a:lstStyle/>
              <a:p>
                <a:r>
                  <a:rPr lang="en-US">
                    <a:noFill/>
                  </a:rPr>
                  <a:t> </a:t>
                </a:r>
              </a:p>
            </p:txBody>
          </p:sp>
        </mc:Fallback>
      </mc:AlternateContent>
    </p:spTree>
    <p:extLst>
      <p:ext uri="{BB962C8B-B14F-4D97-AF65-F5344CB8AC3E}">
        <p14:creationId xmlns:p14="http://schemas.microsoft.com/office/powerpoint/2010/main" val="318933784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49F98-FC53-4C98-8C23-550048D4FCF9}"/>
              </a:ext>
            </a:extLst>
          </p:cNvPr>
          <p:cNvSpPr>
            <a:spLocks noGrp="1"/>
          </p:cNvSpPr>
          <p:nvPr>
            <p:ph type="title"/>
          </p:nvPr>
        </p:nvSpPr>
        <p:spPr/>
        <p:txBody>
          <a:bodyPr/>
          <a:lstStyle/>
          <a:p>
            <a:r>
              <a:rPr lang="en-US" dirty="0" err="1">
                <a:solidFill>
                  <a:schemeClr val="accent1"/>
                </a:solidFill>
              </a:rPr>
              <a:t>RandNLA</a:t>
            </a:r>
            <a:r>
              <a:rPr lang="en-US" dirty="0">
                <a:solidFill>
                  <a:schemeClr val="accent1"/>
                </a:solidFill>
              </a:rPr>
              <a:t> in the Sliding Window Model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CD298EE-232A-4602-BB51-FA680B6EA672}"/>
                  </a:ext>
                </a:extLst>
              </p:cNvPr>
              <p:cNvSpPr>
                <a:spLocks noGrp="1"/>
              </p:cNvSpPr>
              <p:nvPr>
                <p:ph idx="1"/>
              </p:nvPr>
            </p:nvSpPr>
            <p:spPr>
              <a:xfrm>
                <a:off x="838200" y="1825624"/>
                <a:ext cx="10515600" cy="4788239"/>
              </a:xfrm>
            </p:spPr>
            <p:txBody>
              <a:bodyPr>
                <a:normAutofit/>
              </a:bodyPr>
              <a:lstStyle/>
              <a:p>
                <a:r>
                  <a:rPr lang="en-US" dirty="0"/>
                  <a:t>First algorithms for problems in numerical linear algebra in the sliding window model </a:t>
                </a:r>
                <a:r>
                  <a:rPr lang="en-US" sz="2800" dirty="0">
                    <a:solidFill>
                      <a:srgbClr val="7030A0"/>
                    </a:solidFill>
                  </a:rPr>
                  <a:t>[BDMMUW</a:t>
                </a:r>
                <a:r>
                  <a:rPr lang="en-US" sz="2800" dirty="0">
                    <a:solidFill>
                      <a:srgbClr val="FF0000"/>
                    </a:solidFill>
                  </a:rPr>
                  <a:t>Z</a:t>
                </a:r>
                <a:r>
                  <a:rPr lang="en-US" sz="2800" dirty="0">
                    <a:solidFill>
                      <a:srgbClr val="7030A0"/>
                    </a:solidFill>
                  </a:rPr>
                  <a:t>20]</a:t>
                </a:r>
                <a:endParaRPr lang="en-US" dirty="0"/>
              </a:p>
              <a:p>
                <a:endParaRPr lang="en-US" dirty="0"/>
              </a:p>
              <a:p>
                <a:r>
                  <a:rPr lang="en-US" dirty="0"/>
                  <a:t> </a:t>
                </a:r>
                <a14:m>
                  <m:oMath xmlns:m="http://schemas.openxmlformats.org/officeDocument/2006/math">
                    <m:r>
                      <a:rPr lang="en-US" i="1">
                        <a:solidFill>
                          <a:srgbClr val="C00000"/>
                        </a:solidFill>
                        <a:latin typeface="Cambria Math" panose="02040503050406030204" pitchFamily="18" charset="0"/>
                      </a:rPr>
                      <m:t>𝑂</m:t>
                    </m:r>
                    <m:d>
                      <m:dPr>
                        <m:ctrlPr>
                          <a:rPr lang="en-US" i="1">
                            <a:solidFill>
                              <a:srgbClr val="C00000"/>
                            </a:solidFill>
                            <a:latin typeface="Cambria Math" panose="02040503050406030204" pitchFamily="18" charset="0"/>
                          </a:rPr>
                        </m:ctrlPr>
                      </m:dPr>
                      <m:e>
                        <m:sSup>
                          <m:sSupPr>
                            <m:ctrlPr>
                              <a:rPr lang="en-US" i="1">
                                <a:solidFill>
                                  <a:srgbClr val="C00000"/>
                                </a:solidFill>
                                <a:latin typeface="Cambria Math" panose="02040503050406030204" pitchFamily="18" charset="0"/>
                              </a:rPr>
                            </m:ctrlPr>
                          </m:sSupPr>
                          <m:e>
                            <m:r>
                              <a:rPr lang="en-US" b="0" i="1" smtClean="0">
                                <a:solidFill>
                                  <a:srgbClr val="C00000"/>
                                </a:solidFill>
                                <a:latin typeface="Cambria Math" panose="02040503050406030204" pitchFamily="18" charset="0"/>
                              </a:rPr>
                              <m:t>𝑑</m:t>
                            </m:r>
                          </m:e>
                          <m:sup>
                            <m:r>
                              <a:rPr lang="en-US" b="0" i="1" smtClean="0">
                                <a:solidFill>
                                  <a:srgbClr val="C00000"/>
                                </a:solidFill>
                                <a:latin typeface="Cambria Math" panose="02040503050406030204" pitchFamily="18" charset="0"/>
                              </a:rPr>
                              <m:t>2</m:t>
                            </m:r>
                          </m:sup>
                        </m:sSup>
                      </m:e>
                    </m:d>
                    <m:r>
                      <a:rPr lang="en-US" i="1">
                        <a:solidFill>
                          <a:srgbClr val="C00000"/>
                        </a:solidFill>
                        <a:latin typeface="Cambria Math" panose="02040503050406030204" pitchFamily="18" charset="0"/>
                      </a:rPr>
                      <m:t> </m:t>
                    </m:r>
                  </m:oMath>
                </a14:m>
                <a:r>
                  <a:rPr lang="en-US" dirty="0"/>
                  <a:t>space randomized sliding window algorithm for spectral </a:t>
                </a:r>
                <a:r>
                  <a:rPr lang="en-US" dirty="0" err="1"/>
                  <a:t>sparsification</a:t>
                </a:r>
                <a:r>
                  <a:rPr lang="en-US" dirty="0"/>
                  <a:t> (space optimal, up to lower order terms)</a:t>
                </a:r>
              </a:p>
              <a:p>
                <a:r>
                  <a:rPr lang="en-US" dirty="0"/>
                  <a:t> </a:t>
                </a:r>
                <a14:m>
                  <m:oMath xmlns:m="http://schemas.openxmlformats.org/officeDocument/2006/math">
                    <m:r>
                      <a:rPr lang="en-US" i="1">
                        <a:solidFill>
                          <a:srgbClr val="C00000"/>
                        </a:solidFill>
                        <a:latin typeface="Cambria Math" panose="02040503050406030204" pitchFamily="18" charset="0"/>
                      </a:rPr>
                      <m:t>𝑂</m:t>
                    </m:r>
                    <m:d>
                      <m:dPr>
                        <m:ctrlPr>
                          <a:rPr lang="en-US" i="1">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𝑑𝑘</m:t>
                        </m:r>
                      </m:e>
                    </m:d>
                    <m:r>
                      <a:rPr lang="en-US" i="1">
                        <a:solidFill>
                          <a:srgbClr val="C00000"/>
                        </a:solidFill>
                        <a:latin typeface="Cambria Math" panose="02040503050406030204" pitchFamily="18" charset="0"/>
                      </a:rPr>
                      <m:t> </m:t>
                    </m:r>
                  </m:oMath>
                </a14:m>
                <a:r>
                  <a:rPr lang="en-US" dirty="0"/>
                  <a:t>space randomized sliding window algorithm for low-rank approximation (space optimal, up to lower order terms)</a:t>
                </a:r>
              </a:p>
              <a:p>
                <a:r>
                  <a:rPr lang="en-US" dirty="0"/>
                  <a:t> </a:t>
                </a:r>
                <a14:m>
                  <m:oMath xmlns:m="http://schemas.openxmlformats.org/officeDocument/2006/math">
                    <m:r>
                      <a:rPr lang="en-US" i="1" smtClean="0">
                        <a:solidFill>
                          <a:srgbClr val="C00000"/>
                        </a:solidFill>
                        <a:latin typeface="Cambria Math" panose="02040503050406030204" pitchFamily="18" charset="0"/>
                      </a:rPr>
                      <m:t>𝑂</m:t>
                    </m:r>
                    <m:d>
                      <m:dPr>
                        <m:ctrlPr>
                          <a:rPr lang="en-US" i="1">
                            <a:solidFill>
                              <a:srgbClr val="C00000"/>
                            </a:solidFill>
                            <a:latin typeface="Cambria Math" panose="02040503050406030204" pitchFamily="18" charset="0"/>
                          </a:rPr>
                        </m:ctrlPr>
                      </m:dPr>
                      <m:e>
                        <m:sSup>
                          <m:sSupPr>
                            <m:ctrlPr>
                              <a:rPr lang="en-US" i="1">
                                <a:solidFill>
                                  <a:srgbClr val="C00000"/>
                                </a:solidFill>
                                <a:latin typeface="Cambria Math" panose="02040503050406030204" pitchFamily="18" charset="0"/>
                              </a:rPr>
                            </m:ctrlPr>
                          </m:sSupPr>
                          <m:e>
                            <m:r>
                              <a:rPr lang="en-US" b="0" i="1" smtClean="0">
                                <a:solidFill>
                                  <a:srgbClr val="C00000"/>
                                </a:solidFill>
                                <a:latin typeface="Cambria Math" panose="02040503050406030204" pitchFamily="18" charset="0"/>
                              </a:rPr>
                              <m:t>𝑑</m:t>
                            </m:r>
                          </m:e>
                          <m:sup>
                            <m:r>
                              <a:rPr lang="en-US" b="0" i="1" smtClean="0">
                                <a:solidFill>
                                  <a:srgbClr val="C00000"/>
                                </a:solidFill>
                                <a:latin typeface="Cambria Math" panose="02040503050406030204" pitchFamily="18" charset="0"/>
                              </a:rPr>
                              <m:t>3</m:t>
                            </m:r>
                          </m:sup>
                        </m:sSup>
                      </m:e>
                    </m:d>
                    <m:r>
                      <a:rPr lang="en-US" i="1">
                        <a:solidFill>
                          <a:srgbClr val="C00000"/>
                        </a:solidFill>
                        <a:latin typeface="Cambria Math" panose="02040503050406030204" pitchFamily="18" charset="0"/>
                      </a:rPr>
                      <m:t> </m:t>
                    </m:r>
                  </m:oMath>
                </a14:m>
                <a:r>
                  <a:rPr lang="en-US" dirty="0"/>
                  <a:t>space randomized sliding window algorithm for </a:t>
                </a:r>
                <a14:m>
                  <m:oMath xmlns:m="http://schemas.openxmlformats.org/officeDocument/2006/math">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ℓ</m:t>
                        </m:r>
                      </m:e>
                      <m:sub>
                        <m:r>
                          <a:rPr lang="en-US" i="1">
                            <a:solidFill>
                              <a:srgbClr val="C00000"/>
                            </a:solidFill>
                            <a:latin typeface="Cambria Math" panose="02040503050406030204" pitchFamily="18" charset="0"/>
                          </a:rPr>
                          <m:t>1</m:t>
                        </m:r>
                      </m:sub>
                    </m:sSub>
                  </m:oMath>
                </a14:m>
                <a:r>
                  <a:rPr lang="en-US" dirty="0"/>
                  <a:t> subspace embedding</a:t>
                </a:r>
              </a:p>
            </p:txBody>
          </p:sp>
        </mc:Choice>
        <mc:Fallback xmlns="">
          <p:sp>
            <p:nvSpPr>
              <p:cNvPr id="3" name="Content Placeholder 2">
                <a:extLst>
                  <a:ext uri="{FF2B5EF4-FFF2-40B4-BE49-F238E27FC236}">
                    <a16:creationId xmlns:a16="http://schemas.microsoft.com/office/drawing/2014/main" id="{3CD298EE-232A-4602-BB51-FA680B6EA672}"/>
                  </a:ext>
                </a:extLst>
              </p:cNvPr>
              <p:cNvSpPr>
                <a:spLocks noGrp="1" noRot="1" noChangeAspect="1" noMove="1" noResize="1" noEditPoints="1" noAdjustHandles="1" noChangeArrowheads="1" noChangeShapeType="1" noTextEdit="1"/>
              </p:cNvSpPr>
              <p:nvPr>
                <p:ph idx="1"/>
              </p:nvPr>
            </p:nvSpPr>
            <p:spPr>
              <a:xfrm>
                <a:off x="838200" y="1825624"/>
                <a:ext cx="10515600" cy="4788239"/>
              </a:xfrm>
              <a:blipFill>
                <a:blip r:embed="rId3"/>
                <a:stretch>
                  <a:fillRect l="-1043" t="-2036" r="-986"/>
                </a:stretch>
              </a:blipFill>
            </p:spPr>
            <p:txBody>
              <a:bodyPr/>
              <a:lstStyle/>
              <a:p>
                <a:r>
                  <a:rPr lang="en-US">
                    <a:noFill/>
                  </a:rPr>
                  <a:t> </a:t>
                </a:r>
              </a:p>
            </p:txBody>
          </p:sp>
        </mc:Fallback>
      </mc:AlternateContent>
    </p:spTree>
    <p:extLst>
      <p:ext uri="{BB962C8B-B14F-4D97-AF65-F5344CB8AC3E}">
        <p14:creationId xmlns:p14="http://schemas.microsoft.com/office/powerpoint/2010/main" val="322249712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chemeClr val="accent1"/>
                </a:solidFill>
              </a:rPr>
              <a:t>My Recent Work on Sublinear Algorithms</a:t>
            </a:r>
          </a:p>
        </p:txBody>
      </p:sp>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a:xfrm>
            <a:off x="394447" y="1377389"/>
            <a:ext cx="11403106" cy="5310282"/>
          </a:xfrm>
        </p:spPr>
        <p:txBody>
          <a:bodyPr>
            <a:normAutofit/>
          </a:bodyPr>
          <a:lstStyle/>
          <a:p>
            <a:r>
              <a:rPr lang="en-US" dirty="0"/>
              <a:t>Memory Bounds for the Experts Problem </a:t>
            </a:r>
            <a:r>
              <a:rPr lang="en-US" dirty="0">
                <a:solidFill>
                  <a:srgbClr val="7030A0"/>
                </a:solidFill>
              </a:rPr>
              <a:t>(STOC 2022)</a:t>
            </a:r>
          </a:p>
          <a:p>
            <a:r>
              <a:rPr lang="en-US" dirty="0"/>
              <a:t>The White-Box Adversarial Data Stream Model </a:t>
            </a:r>
            <a:r>
              <a:rPr lang="en-US" dirty="0">
                <a:solidFill>
                  <a:srgbClr val="7030A0"/>
                </a:solidFill>
              </a:rPr>
              <a:t>(PODS 2022)</a:t>
            </a:r>
          </a:p>
          <a:p>
            <a:r>
              <a:rPr lang="en-US" dirty="0"/>
              <a:t>Truly Perfect Samplers for Data Streams and Sliding Windows </a:t>
            </a:r>
            <a:r>
              <a:rPr lang="en-US" dirty="0">
                <a:solidFill>
                  <a:srgbClr val="7030A0"/>
                </a:solidFill>
              </a:rPr>
              <a:t>(PODS 2022)</a:t>
            </a:r>
          </a:p>
          <a:p>
            <a:r>
              <a:rPr lang="en-US" dirty="0"/>
              <a:t>Noisy Boolean Hidden Matching with Applications</a:t>
            </a:r>
            <a:r>
              <a:rPr lang="en-US" dirty="0">
                <a:solidFill>
                  <a:srgbClr val="7030A0"/>
                </a:solidFill>
              </a:rPr>
              <a:t> (ITCS 2022)</a:t>
            </a:r>
          </a:p>
          <a:p>
            <a:r>
              <a:rPr lang="en-US" dirty="0"/>
              <a:t>Adversarial Robustness of Streaming Algorithms through Importance Sampling </a:t>
            </a:r>
            <a:r>
              <a:rPr lang="en-US" dirty="0">
                <a:solidFill>
                  <a:srgbClr val="7030A0"/>
                </a:solidFill>
              </a:rPr>
              <a:t>(</a:t>
            </a:r>
            <a:r>
              <a:rPr lang="en-US" dirty="0" err="1">
                <a:solidFill>
                  <a:srgbClr val="7030A0"/>
                </a:solidFill>
              </a:rPr>
              <a:t>NeurIPS</a:t>
            </a:r>
            <a:r>
              <a:rPr lang="en-US" dirty="0">
                <a:solidFill>
                  <a:srgbClr val="7030A0"/>
                </a:solidFill>
              </a:rPr>
              <a:t> 2021)</a:t>
            </a:r>
          </a:p>
          <a:p>
            <a:r>
              <a:rPr lang="en-US" dirty="0"/>
              <a:t>Tight Bounds for </a:t>
            </a:r>
            <a:r>
              <a:rPr lang="en-US" dirty="0" err="1"/>
              <a:t>Adversarially</a:t>
            </a:r>
            <a:r>
              <a:rPr lang="en-US" dirty="0"/>
              <a:t> Robust Streams and Sliding Windows via Difference Estimators </a:t>
            </a:r>
            <a:r>
              <a:rPr lang="en-US" dirty="0">
                <a:solidFill>
                  <a:srgbClr val="7030A0"/>
                </a:solidFill>
              </a:rPr>
              <a:t>(FOCS 2021)</a:t>
            </a:r>
          </a:p>
          <a:p>
            <a:r>
              <a:rPr lang="en-US" dirty="0"/>
              <a:t>Separations for Estimating Large Frequency Moments on Data Streams </a:t>
            </a:r>
            <a:r>
              <a:rPr lang="en-US" dirty="0">
                <a:solidFill>
                  <a:srgbClr val="7030A0"/>
                </a:solidFill>
              </a:rPr>
              <a:t>(ICALP 2021)</a:t>
            </a:r>
          </a:p>
          <a:p>
            <a:r>
              <a:rPr lang="en-US" dirty="0"/>
              <a:t>Non-Adaptive Adaptive Sampling on Turnstile Streams </a:t>
            </a:r>
            <a:r>
              <a:rPr lang="en-US" dirty="0">
                <a:solidFill>
                  <a:srgbClr val="7030A0"/>
                </a:solidFill>
              </a:rPr>
              <a:t>(STOC 2020)</a:t>
            </a:r>
          </a:p>
        </p:txBody>
      </p:sp>
    </p:spTree>
    <p:extLst>
      <p:ext uri="{BB962C8B-B14F-4D97-AF65-F5344CB8AC3E}">
        <p14:creationId xmlns:p14="http://schemas.microsoft.com/office/powerpoint/2010/main" val="228815551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rgbClr val="0070C0"/>
                </a:solidFill>
              </a:rPr>
              <a:t>Future Research Directions</a:t>
            </a:r>
          </a:p>
        </p:txBody>
      </p:sp>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a:xfrm>
            <a:off x="394447" y="1547718"/>
            <a:ext cx="11403106" cy="4772399"/>
          </a:xfrm>
        </p:spPr>
        <p:txBody>
          <a:bodyPr>
            <a:normAutofit/>
          </a:bodyPr>
          <a:lstStyle/>
          <a:p>
            <a:r>
              <a:rPr lang="en-US" dirty="0"/>
              <a:t>Adversarial robustness for data science/ML</a:t>
            </a:r>
          </a:p>
          <a:p>
            <a:r>
              <a:rPr lang="en-US"/>
              <a:t>Limits of learning-augmented algorithms, beyond NP-hardness, better utility bounds for DP</a:t>
            </a:r>
            <a:endParaRPr lang="en-US" dirty="0"/>
          </a:p>
          <a:p>
            <a:r>
              <a:rPr lang="en-US" dirty="0"/>
              <a:t>Data science with fairness considerations</a:t>
            </a:r>
          </a:p>
          <a:p>
            <a:pPr marL="0" indent="0">
              <a:buNone/>
            </a:pPr>
            <a:endParaRPr lang="en-US" dirty="0"/>
          </a:p>
          <a:p>
            <a:endParaRPr lang="en-US" dirty="0"/>
          </a:p>
          <a:p>
            <a:r>
              <a:rPr lang="en-US" dirty="0"/>
              <a:t>Evolving demands of the future!</a:t>
            </a:r>
          </a:p>
        </p:txBody>
      </p:sp>
      <p:pic>
        <p:nvPicPr>
          <p:cNvPr id="4" name="Picture 3">
            <a:extLst>
              <a:ext uri="{FF2B5EF4-FFF2-40B4-BE49-F238E27FC236}">
                <a16:creationId xmlns:a16="http://schemas.microsoft.com/office/drawing/2014/main" id="{FBE1C34B-996B-C2C8-F7E5-AD1C07CFECCF}"/>
              </a:ext>
            </a:extLst>
          </p:cNvPr>
          <p:cNvPicPr>
            <a:picLocks noChangeAspect="1"/>
          </p:cNvPicPr>
          <p:nvPr/>
        </p:nvPicPr>
        <p:blipFill>
          <a:blip r:embed="rId3"/>
          <a:stretch>
            <a:fillRect/>
          </a:stretch>
        </p:blipFill>
        <p:spPr>
          <a:xfrm>
            <a:off x="7086654" y="4284978"/>
            <a:ext cx="5131324" cy="2593804"/>
          </a:xfrm>
          <a:prstGeom prst="rect">
            <a:avLst/>
          </a:prstGeom>
        </p:spPr>
      </p:pic>
    </p:spTree>
    <p:extLst>
      <p:ext uri="{BB962C8B-B14F-4D97-AF65-F5344CB8AC3E}">
        <p14:creationId xmlns:p14="http://schemas.microsoft.com/office/powerpoint/2010/main" val="29251502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rgbClr val="0070C0"/>
                </a:solidFill>
              </a:rPr>
              <a:t>Future Agenda</a:t>
            </a:r>
          </a:p>
        </p:txBody>
      </p:sp>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a:xfrm>
            <a:off x="394447" y="1547718"/>
            <a:ext cx="11403106" cy="4772399"/>
          </a:xfrm>
        </p:spPr>
        <p:txBody>
          <a:bodyPr>
            <a:normAutofit/>
          </a:bodyPr>
          <a:lstStyle/>
          <a:p>
            <a:pPr>
              <a:buClr>
                <a:schemeClr val="tx1"/>
              </a:buClr>
            </a:pPr>
            <a:r>
              <a:rPr lang="en-US" dirty="0">
                <a:solidFill>
                  <a:srgbClr val="00B050"/>
                </a:solidFill>
              </a:rPr>
              <a:t>Department research: </a:t>
            </a:r>
            <a:r>
              <a:rPr lang="en-US" dirty="0"/>
              <a:t>interdisciplinary collaborations</a:t>
            </a:r>
          </a:p>
          <a:p>
            <a:pPr>
              <a:buClr>
                <a:schemeClr val="tx1"/>
              </a:buClr>
            </a:pPr>
            <a:r>
              <a:rPr lang="en-US" dirty="0">
                <a:solidFill>
                  <a:srgbClr val="00B050"/>
                </a:solidFill>
              </a:rPr>
              <a:t>Department activities: </a:t>
            </a:r>
            <a:r>
              <a:rPr lang="en-US" dirty="0"/>
              <a:t>social hour, reading group, lunch seminar</a:t>
            </a:r>
          </a:p>
          <a:p>
            <a:pPr>
              <a:buClr>
                <a:schemeClr val="tx1"/>
              </a:buClr>
            </a:pPr>
            <a:r>
              <a:rPr lang="en-US" dirty="0">
                <a:solidFill>
                  <a:srgbClr val="00B050"/>
                </a:solidFill>
              </a:rPr>
              <a:t>Regional activities: </a:t>
            </a:r>
            <a:r>
              <a:rPr lang="en-US" dirty="0"/>
              <a:t>Texas Area Theory Day, Texas Area Data Science Day</a:t>
            </a:r>
          </a:p>
          <a:p>
            <a:pPr marL="0" indent="0">
              <a:buNone/>
            </a:pPr>
            <a:endParaRPr lang="en-US" dirty="0">
              <a:solidFill>
                <a:srgbClr val="00B050"/>
              </a:solidFill>
            </a:endParaRPr>
          </a:p>
          <a:p>
            <a:pPr marL="0" indent="0">
              <a:buNone/>
            </a:pPr>
            <a:endParaRPr lang="en-US" dirty="0">
              <a:solidFill>
                <a:srgbClr val="00B050"/>
              </a:solidFill>
            </a:endParaRPr>
          </a:p>
          <a:p>
            <a:pPr>
              <a:buClr>
                <a:schemeClr val="tx1"/>
              </a:buClr>
            </a:pPr>
            <a:r>
              <a:rPr lang="en-US" dirty="0">
                <a:solidFill>
                  <a:srgbClr val="00B050"/>
                </a:solidFill>
              </a:rPr>
              <a:t>Teaching</a:t>
            </a:r>
            <a:r>
              <a:rPr lang="en-US" dirty="0"/>
              <a:t>: Randomized algorithms / mathematical toolkit </a:t>
            </a:r>
            <a:r>
              <a:rPr lang="en-US" dirty="0">
                <a:solidFill>
                  <a:srgbClr val="7030A0"/>
                </a:solidFill>
              </a:rPr>
              <a:t>(hashing, concentration inequalities, linear programming, convex optimization)</a:t>
            </a:r>
            <a:r>
              <a:rPr lang="en-US" dirty="0"/>
              <a:t>, “modern” data science </a:t>
            </a:r>
            <a:r>
              <a:rPr lang="en-US" dirty="0">
                <a:solidFill>
                  <a:srgbClr val="7030A0"/>
                </a:solidFill>
              </a:rPr>
              <a:t>(dimensionality reduction, clustering, sublinear algorithms, differential privacy)</a:t>
            </a:r>
            <a:endParaRPr lang="en-US" dirty="0">
              <a:solidFill>
                <a:srgbClr val="00B050"/>
              </a:solidFill>
            </a:endParaRPr>
          </a:p>
          <a:p>
            <a:pPr>
              <a:buClr>
                <a:schemeClr val="tx1"/>
              </a:buClr>
            </a:pPr>
            <a:r>
              <a:rPr lang="en-US" dirty="0">
                <a:solidFill>
                  <a:srgbClr val="00B050"/>
                </a:solidFill>
              </a:rPr>
              <a:t>Funding?</a:t>
            </a:r>
            <a:r>
              <a:rPr lang="en-US" dirty="0">
                <a:solidFill>
                  <a:srgbClr val="7030A0"/>
                </a:solidFill>
              </a:rPr>
              <a:t>: </a:t>
            </a:r>
            <a:r>
              <a:rPr lang="en-US" dirty="0"/>
              <a:t>NSF, NIH, DARPA, Apple, Google, Meta, Microsoft</a:t>
            </a:r>
          </a:p>
          <a:p>
            <a:endParaRPr lang="en-US" dirty="0"/>
          </a:p>
        </p:txBody>
      </p:sp>
    </p:spTree>
    <p:extLst>
      <p:ext uri="{BB962C8B-B14F-4D97-AF65-F5344CB8AC3E}">
        <p14:creationId xmlns:p14="http://schemas.microsoft.com/office/powerpoint/2010/main" val="93559623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a:xfrm>
            <a:off x="1506775" y="2200687"/>
            <a:ext cx="8173825" cy="2550500"/>
          </a:xfrm>
        </p:spPr>
        <p:txBody>
          <a:bodyPr>
            <a:normAutofit/>
          </a:bodyPr>
          <a:lstStyle/>
          <a:p>
            <a:pPr algn="ctr"/>
            <a:r>
              <a:rPr lang="en-US" sz="5400" dirty="0">
                <a:solidFill>
                  <a:schemeClr val="accent1"/>
                </a:solidFill>
              </a:rPr>
              <a:t>Thank You!</a:t>
            </a:r>
          </a:p>
        </p:txBody>
      </p:sp>
    </p:spTree>
    <p:extLst>
      <p:ext uri="{BB962C8B-B14F-4D97-AF65-F5344CB8AC3E}">
        <p14:creationId xmlns:p14="http://schemas.microsoft.com/office/powerpoint/2010/main" val="36501800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A721DAA6-8928-33E6-C42F-75C7F20D2D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72601" y="692446"/>
            <a:ext cx="582210" cy="822488"/>
          </a:xfrm>
          <a:prstGeom prst="rect">
            <a:avLst/>
          </a:prstGeom>
        </p:spPr>
      </p:pic>
      <p:sp>
        <p:nvSpPr>
          <p:cNvPr id="16" name="Content Placeholder 2">
            <a:extLst>
              <a:ext uri="{FF2B5EF4-FFF2-40B4-BE49-F238E27FC236}">
                <a16:creationId xmlns:a16="http://schemas.microsoft.com/office/drawing/2014/main" id="{3FC17854-9262-1C16-296C-EE1E261DFBFF}"/>
              </a:ext>
            </a:extLst>
          </p:cNvPr>
          <p:cNvSpPr txBox="1">
            <a:spLocks/>
          </p:cNvSpPr>
          <p:nvPr/>
        </p:nvSpPr>
        <p:spPr>
          <a:xfrm>
            <a:off x="1043345" y="2148629"/>
            <a:ext cx="4127879" cy="434409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300" dirty="0"/>
              <a:t>1  1  0  1  0  1  </a:t>
            </a:r>
          </a:p>
          <a:p>
            <a:pPr marL="0" indent="0">
              <a:buNone/>
            </a:pPr>
            <a:r>
              <a:rPr lang="en-US" sz="3300" dirty="0"/>
              <a:t>0  1  1  1  0  0</a:t>
            </a:r>
          </a:p>
          <a:p>
            <a:pPr marL="0" indent="0">
              <a:buNone/>
            </a:pPr>
            <a:r>
              <a:rPr lang="en-US" sz="3300" dirty="0"/>
              <a:t>0  1  0  1  1  1  </a:t>
            </a:r>
          </a:p>
          <a:p>
            <a:pPr marL="0" indent="0">
              <a:buNone/>
            </a:pPr>
            <a:r>
              <a:rPr lang="en-US" sz="3300" dirty="0"/>
              <a:t>0  1  1  0  1  0</a:t>
            </a:r>
          </a:p>
          <a:p>
            <a:pPr marL="0" indent="0">
              <a:buNone/>
            </a:pPr>
            <a:r>
              <a:rPr lang="en-US" sz="3300" dirty="0"/>
              <a:t>1  0  1  1  1  1</a:t>
            </a:r>
          </a:p>
          <a:p>
            <a:pPr marL="0" indent="0">
              <a:buNone/>
            </a:pPr>
            <a:r>
              <a:rPr lang="en-US" sz="3300" dirty="0"/>
              <a:t>0  1  1  1  0  1</a:t>
            </a:r>
          </a:p>
          <a:p>
            <a:pPr marL="0" indent="0">
              <a:buNone/>
            </a:pPr>
            <a:r>
              <a:rPr lang="en-US" sz="3300" dirty="0"/>
              <a:t>0  0  1  0  1  1</a:t>
            </a:r>
          </a:p>
        </p:txBody>
      </p:sp>
      <p:sp>
        <p:nvSpPr>
          <p:cNvPr id="18" name="Rectangle 17">
            <a:extLst>
              <a:ext uri="{FF2B5EF4-FFF2-40B4-BE49-F238E27FC236}">
                <a16:creationId xmlns:a16="http://schemas.microsoft.com/office/drawing/2014/main" id="{746386E0-4237-1B33-6926-F380FE52AF7E}"/>
              </a:ext>
            </a:extLst>
          </p:cNvPr>
          <p:cNvSpPr/>
          <p:nvPr/>
        </p:nvSpPr>
        <p:spPr>
          <a:xfrm>
            <a:off x="962596" y="2148629"/>
            <a:ext cx="2600736" cy="4016925"/>
          </a:xfrm>
          <a:prstGeom prst="rect">
            <a:avLst/>
          </a:prstGeom>
          <a:noFill/>
          <a:ln w="571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Rectangle 18">
                <a:extLst>
                  <a:ext uri="{FF2B5EF4-FFF2-40B4-BE49-F238E27FC236}">
                    <a16:creationId xmlns:a16="http://schemas.microsoft.com/office/drawing/2014/main" id="{BC4E0330-8395-E19B-097D-0455CFC00BF1}"/>
                  </a:ext>
                </a:extLst>
              </p:cNvPr>
              <p:cNvSpPr/>
              <p:nvPr/>
            </p:nvSpPr>
            <p:spPr>
              <a:xfrm>
                <a:off x="356425" y="2059381"/>
                <a:ext cx="541367"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i="1" smtClean="0">
                          <a:solidFill>
                            <a:srgbClr val="C00000"/>
                          </a:solidFill>
                          <a:latin typeface="Cambria Math" panose="02040503050406030204" pitchFamily="18" charset="0"/>
                        </a:rPr>
                        <m:t>𝐴</m:t>
                      </m:r>
                    </m:oMath>
                  </m:oMathPara>
                </a14:m>
                <a:endParaRPr lang="en-US" dirty="0">
                  <a:solidFill>
                    <a:srgbClr val="C00000"/>
                  </a:solidFill>
                </a:endParaRPr>
              </a:p>
            </p:txBody>
          </p:sp>
        </mc:Choice>
        <mc:Fallback xmlns="">
          <p:sp>
            <p:nvSpPr>
              <p:cNvPr id="19" name="Rectangle 18">
                <a:extLst>
                  <a:ext uri="{FF2B5EF4-FFF2-40B4-BE49-F238E27FC236}">
                    <a16:creationId xmlns:a16="http://schemas.microsoft.com/office/drawing/2014/main" id="{BC4E0330-8395-E19B-097D-0455CFC00BF1}"/>
                  </a:ext>
                </a:extLst>
              </p:cNvPr>
              <p:cNvSpPr>
                <a:spLocks noRot="1" noChangeAspect="1" noMove="1" noResize="1" noEditPoints="1" noAdjustHandles="1" noChangeArrowheads="1" noChangeShapeType="1" noTextEdit="1"/>
              </p:cNvSpPr>
              <p:nvPr/>
            </p:nvSpPr>
            <p:spPr>
              <a:xfrm>
                <a:off x="356425" y="2059381"/>
                <a:ext cx="541367" cy="58477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95C0BEEA-79E3-E999-04A3-05B2F1CBA69E}"/>
                  </a:ext>
                </a:extLst>
              </p:cNvPr>
              <p:cNvSpPr/>
              <p:nvPr/>
            </p:nvSpPr>
            <p:spPr>
              <a:xfrm>
                <a:off x="1893712" y="6119388"/>
                <a:ext cx="394210" cy="58477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3200" b="0" i="1" smtClean="0">
                          <a:solidFill>
                            <a:srgbClr val="C00000"/>
                          </a:solidFill>
                          <a:latin typeface="Cambria Math" panose="02040503050406030204" pitchFamily="18" charset="0"/>
                        </a:rPr>
                        <m:t>𝑑</m:t>
                      </m:r>
                    </m:oMath>
                  </m:oMathPara>
                </a14:m>
                <a:endParaRPr lang="en-US" sz="3200" dirty="0">
                  <a:solidFill>
                    <a:srgbClr val="C00000"/>
                  </a:solidFill>
                </a:endParaRPr>
              </a:p>
            </p:txBody>
          </p:sp>
        </mc:Choice>
        <mc:Fallback xmlns="">
          <p:sp>
            <p:nvSpPr>
              <p:cNvPr id="22" name="Rectangle 21">
                <a:extLst>
                  <a:ext uri="{FF2B5EF4-FFF2-40B4-BE49-F238E27FC236}">
                    <a16:creationId xmlns:a16="http://schemas.microsoft.com/office/drawing/2014/main" id="{95C0BEEA-79E3-E999-04A3-05B2F1CBA69E}"/>
                  </a:ext>
                </a:extLst>
              </p:cNvPr>
              <p:cNvSpPr>
                <a:spLocks noRot="1" noChangeAspect="1" noMove="1" noResize="1" noEditPoints="1" noAdjustHandles="1" noChangeArrowheads="1" noChangeShapeType="1" noTextEdit="1"/>
              </p:cNvSpPr>
              <p:nvPr/>
            </p:nvSpPr>
            <p:spPr>
              <a:xfrm>
                <a:off x="1893712" y="6119388"/>
                <a:ext cx="394210" cy="584775"/>
              </a:xfrm>
              <a:prstGeom prst="rect">
                <a:avLst/>
              </a:prstGeom>
              <a:blipFill>
                <a:blip r:embed="rId5"/>
                <a:stretch>
                  <a:fillRect/>
                </a:stretch>
              </a:blipFill>
            </p:spPr>
            <p:txBody>
              <a:bodyPr/>
              <a:lstStyle/>
              <a:p>
                <a:r>
                  <a:rPr lang="en-US">
                    <a:noFill/>
                  </a:rPr>
                  <a:t> </a:t>
                </a:r>
              </a:p>
            </p:txBody>
          </p:sp>
        </mc:Fallback>
      </mc:AlternateContent>
      <p:sp>
        <p:nvSpPr>
          <p:cNvPr id="7" name="Content Placeholder 2">
            <a:extLst>
              <a:ext uri="{FF2B5EF4-FFF2-40B4-BE49-F238E27FC236}">
                <a16:creationId xmlns:a16="http://schemas.microsoft.com/office/drawing/2014/main" id="{EAA13D8E-0EDD-635F-54D0-2AECF42ACC37}"/>
              </a:ext>
            </a:extLst>
          </p:cNvPr>
          <p:cNvSpPr txBox="1">
            <a:spLocks/>
          </p:cNvSpPr>
          <p:nvPr/>
        </p:nvSpPr>
        <p:spPr>
          <a:xfrm>
            <a:off x="5115238" y="2164697"/>
            <a:ext cx="2391129" cy="41489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300" dirty="0"/>
              <a:t>0</a:t>
            </a:r>
          </a:p>
          <a:p>
            <a:pPr marL="0" indent="0">
              <a:buNone/>
            </a:pPr>
            <a:r>
              <a:rPr lang="en-US" sz="3300" dirty="0"/>
              <a:t>1  </a:t>
            </a:r>
          </a:p>
          <a:p>
            <a:pPr marL="0" indent="0">
              <a:buNone/>
            </a:pPr>
            <a:r>
              <a:rPr lang="en-US" sz="3300" dirty="0"/>
              <a:t>1</a:t>
            </a:r>
          </a:p>
          <a:p>
            <a:pPr marL="0" indent="0">
              <a:buNone/>
            </a:pPr>
            <a:r>
              <a:rPr lang="en-US" sz="3300" dirty="0"/>
              <a:t>0</a:t>
            </a:r>
          </a:p>
          <a:p>
            <a:pPr marL="0" indent="0">
              <a:buNone/>
            </a:pPr>
            <a:r>
              <a:rPr lang="en-US" sz="3300" dirty="0"/>
              <a:t>0</a:t>
            </a:r>
          </a:p>
          <a:p>
            <a:pPr marL="0" indent="0">
              <a:buNone/>
            </a:pPr>
            <a:r>
              <a:rPr lang="en-US" sz="3300" dirty="0"/>
              <a:t>1  </a:t>
            </a:r>
          </a:p>
          <a:p>
            <a:pPr marL="0" indent="0">
              <a:buNone/>
            </a:pPr>
            <a:r>
              <a:rPr lang="en-US" sz="3300" dirty="0"/>
              <a:t>0</a:t>
            </a:r>
          </a:p>
          <a:p>
            <a:pPr marL="0" indent="0">
              <a:buNone/>
            </a:pPr>
            <a:endParaRPr lang="en-US" sz="3300" dirty="0"/>
          </a:p>
        </p:txBody>
      </p:sp>
      <p:sp>
        <p:nvSpPr>
          <p:cNvPr id="9" name="Rectangle 8">
            <a:extLst>
              <a:ext uri="{FF2B5EF4-FFF2-40B4-BE49-F238E27FC236}">
                <a16:creationId xmlns:a16="http://schemas.microsoft.com/office/drawing/2014/main" id="{594280A1-EF1F-8BA7-ECE3-133868F18F6C}"/>
              </a:ext>
            </a:extLst>
          </p:cNvPr>
          <p:cNvSpPr/>
          <p:nvPr/>
        </p:nvSpPr>
        <p:spPr>
          <a:xfrm>
            <a:off x="5122891" y="2138219"/>
            <a:ext cx="394209" cy="4016925"/>
          </a:xfrm>
          <a:prstGeom prst="rect">
            <a:avLst/>
          </a:prstGeom>
          <a:noFill/>
          <a:ln w="571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CF756B99-0E16-557C-8480-0BEE5F8D7378}"/>
                  </a:ext>
                </a:extLst>
              </p:cNvPr>
              <p:cNvSpPr/>
              <p:nvPr/>
            </p:nvSpPr>
            <p:spPr>
              <a:xfrm>
                <a:off x="4545889" y="2078069"/>
                <a:ext cx="507896"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b="0" i="1" smtClean="0">
                          <a:solidFill>
                            <a:srgbClr val="C00000"/>
                          </a:solidFill>
                          <a:latin typeface="Cambria Math" panose="02040503050406030204" pitchFamily="18" charset="0"/>
                        </a:rPr>
                        <m:t>𝑏</m:t>
                      </m:r>
                    </m:oMath>
                  </m:oMathPara>
                </a14:m>
                <a:endParaRPr lang="en-US" dirty="0">
                  <a:solidFill>
                    <a:srgbClr val="C00000"/>
                  </a:solidFill>
                </a:endParaRPr>
              </a:p>
            </p:txBody>
          </p:sp>
        </mc:Choice>
        <mc:Fallback xmlns="">
          <p:sp>
            <p:nvSpPr>
              <p:cNvPr id="10" name="Rectangle 9">
                <a:extLst>
                  <a:ext uri="{FF2B5EF4-FFF2-40B4-BE49-F238E27FC236}">
                    <a16:creationId xmlns:a16="http://schemas.microsoft.com/office/drawing/2014/main" id="{CF756B99-0E16-557C-8480-0BEE5F8D7378}"/>
                  </a:ext>
                </a:extLst>
              </p:cNvPr>
              <p:cNvSpPr>
                <a:spLocks noRot="1" noChangeAspect="1" noMove="1" noResize="1" noEditPoints="1" noAdjustHandles="1" noChangeArrowheads="1" noChangeShapeType="1" noTextEdit="1"/>
              </p:cNvSpPr>
              <p:nvPr/>
            </p:nvSpPr>
            <p:spPr>
              <a:xfrm>
                <a:off x="4545889" y="2078069"/>
                <a:ext cx="507896" cy="584775"/>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9CD6CD58-5E2C-2CE3-DC7E-E559C8C2442D}"/>
                  </a:ext>
                </a:extLst>
              </p:cNvPr>
              <p:cNvSpPr/>
              <p:nvPr/>
            </p:nvSpPr>
            <p:spPr>
              <a:xfrm>
                <a:off x="375393" y="3854293"/>
                <a:ext cx="520271"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b="0" i="1" smtClean="0">
                          <a:solidFill>
                            <a:srgbClr val="C00000"/>
                          </a:solidFill>
                          <a:latin typeface="Cambria Math" panose="02040503050406030204" pitchFamily="18" charset="0"/>
                        </a:rPr>
                        <m:t>𝑛</m:t>
                      </m:r>
                    </m:oMath>
                  </m:oMathPara>
                </a14:m>
                <a:endParaRPr lang="en-US" sz="3200" dirty="0">
                  <a:solidFill>
                    <a:srgbClr val="C00000"/>
                  </a:solidFill>
                </a:endParaRPr>
              </a:p>
            </p:txBody>
          </p:sp>
        </mc:Choice>
        <mc:Fallback xmlns="">
          <p:sp>
            <p:nvSpPr>
              <p:cNvPr id="2" name="Rectangle 1">
                <a:extLst>
                  <a:ext uri="{FF2B5EF4-FFF2-40B4-BE49-F238E27FC236}">
                    <a16:creationId xmlns:a16="http://schemas.microsoft.com/office/drawing/2014/main" id="{9CD6CD58-5E2C-2CE3-DC7E-E559C8C2442D}"/>
                  </a:ext>
                </a:extLst>
              </p:cNvPr>
              <p:cNvSpPr>
                <a:spLocks noRot="1" noChangeAspect="1" noMove="1" noResize="1" noEditPoints="1" noAdjustHandles="1" noChangeArrowheads="1" noChangeShapeType="1" noTextEdit="1"/>
              </p:cNvSpPr>
              <p:nvPr/>
            </p:nvSpPr>
            <p:spPr>
              <a:xfrm>
                <a:off x="375393" y="3854293"/>
                <a:ext cx="520271" cy="584775"/>
              </a:xfrm>
              <a:prstGeom prst="rect">
                <a:avLst/>
              </a:prstGeom>
              <a:blipFill>
                <a:blip r:embed="rId7"/>
                <a:stretch>
                  <a:fillRect/>
                </a:stretch>
              </a:blipFill>
            </p:spPr>
            <p:txBody>
              <a:bodyPr/>
              <a:lstStyle/>
              <a:p>
                <a:r>
                  <a:rPr lang="en-US">
                    <a:noFill/>
                  </a:rPr>
                  <a:t> </a:t>
                </a:r>
              </a:p>
            </p:txBody>
          </p:sp>
        </mc:Fallback>
      </mc:AlternateContent>
      <p:pic>
        <p:nvPicPr>
          <p:cNvPr id="12" name="Picture 11">
            <a:extLst>
              <a:ext uri="{FF2B5EF4-FFF2-40B4-BE49-F238E27FC236}">
                <a16:creationId xmlns:a16="http://schemas.microsoft.com/office/drawing/2014/main" id="{E4A0020D-B90D-6D3E-AD7D-24473C4014A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838102" y="392621"/>
            <a:ext cx="1156352" cy="1462785"/>
          </a:xfrm>
          <a:prstGeom prst="rect">
            <a:avLst/>
          </a:prstGeom>
        </p:spPr>
      </p:pic>
      <p:pic>
        <p:nvPicPr>
          <p:cNvPr id="17" name="Picture 16">
            <a:extLst>
              <a:ext uri="{FF2B5EF4-FFF2-40B4-BE49-F238E27FC236}">
                <a16:creationId xmlns:a16="http://schemas.microsoft.com/office/drawing/2014/main" id="{BED2ADCB-DCE6-6B00-05DA-04FDA414C14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20249" y="1475184"/>
            <a:ext cx="725747" cy="543610"/>
          </a:xfrm>
          <a:prstGeom prst="rect">
            <a:avLst/>
          </a:prstGeom>
        </p:spPr>
      </p:pic>
      <p:pic>
        <p:nvPicPr>
          <p:cNvPr id="21" name="Picture 20">
            <a:extLst>
              <a:ext uri="{FF2B5EF4-FFF2-40B4-BE49-F238E27FC236}">
                <a16:creationId xmlns:a16="http://schemas.microsoft.com/office/drawing/2014/main" id="{7068EB89-DC5C-942E-F540-FE594878AE2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283556" y="795568"/>
            <a:ext cx="725747" cy="581176"/>
          </a:xfrm>
          <a:prstGeom prst="rect">
            <a:avLst/>
          </a:prstGeom>
        </p:spPr>
      </p:pic>
      <p:cxnSp>
        <p:nvCxnSpPr>
          <p:cNvPr id="24" name="Straight Arrow Connector 23">
            <a:extLst>
              <a:ext uri="{FF2B5EF4-FFF2-40B4-BE49-F238E27FC236}">
                <a16:creationId xmlns:a16="http://schemas.microsoft.com/office/drawing/2014/main" id="{B9ACCD1F-2A2D-C790-DCC0-DF25BC318FF8}"/>
              </a:ext>
            </a:extLst>
          </p:cNvPr>
          <p:cNvCxnSpPr>
            <a:cxnSpLocks/>
            <a:stCxn id="21" idx="2"/>
          </p:cNvCxnSpPr>
          <p:nvPr/>
        </p:nvCxnSpPr>
        <p:spPr>
          <a:xfrm>
            <a:off x="1646430" y="1376744"/>
            <a:ext cx="0" cy="6835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95D539DC-26A3-ACE5-4134-F65B7AB5D15F}"/>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881493" y="1433981"/>
            <a:ext cx="582213" cy="584813"/>
          </a:xfrm>
          <a:prstGeom prst="rect">
            <a:avLst/>
          </a:prstGeom>
        </p:spPr>
      </p:pic>
      <p:cxnSp>
        <p:nvCxnSpPr>
          <p:cNvPr id="37" name="Straight Arrow Connector 36">
            <a:extLst>
              <a:ext uri="{FF2B5EF4-FFF2-40B4-BE49-F238E27FC236}">
                <a16:creationId xmlns:a16="http://schemas.microsoft.com/office/drawing/2014/main" id="{D1A29F8C-58C5-7033-1BBE-04D4C108276A}"/>
              </a:ext>
            </a:extLst>
          </p:cNvPr>
          <p:cNvCxnSpPr>
            <a:cxnSpLocks/>
          </p:cNvCxnSpPr>
          <p:nvPr/>
        </p:nvCxnSpPr>
        <p:spPr>
          <a:xfrm>
            <a:off x="2463706" y="1376744"/>
            <a:ext cx="0" cy="6835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39" name="Picture 38">
            <a:extLst>
              <a:ext uri="{FF2B5EF4-FFF2-40B4-BE49-F238E27FC236}">
                <a16:creationId xmlns:a16="http://schemas.microsoft.com/office/drawing/2014/main" id="{79BBCA52-F394-A7EF-583A-174F24DA56A7}"/>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562403" y="1448147"/>
            <a:ext cx="584579" cy="584579"/>
          </a:xfrm>
          <a:prstGeom prst="rect">
            <a:avLst/>
          </a:prstGeom>
        </p:spPr>
      </p:pic>
      <p:pic>
        <p:nvPicPr>
          <p:cNvPr id="41" name="Picture 40">
            <a:extLst>
              <a:ext uri="{FF2B5EF4-FFF2-40B4-BE49-F238E27FC236}">
                <a16:creationId xmlns:a16="http://schemas.microsoft.com/office/drawing/2014/main" id="{03F69A6E-A1CB-2C28-136E-67B24DCCCB72}"/>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045919" y="684578"/>
            <a:ext cx="582210" cy="698652"/>
          </a:xfrm>
          <a:prstGeom prst="rect">
            <a:avLst/>
          </a:prstGeom>
        </p:spPr>
      </p:pic>
      <p:cxnSp>
        <p:nvCxnSpPr>
          <p:cNvPr id="42" name="Straight Arrow Connector 41">
            <a:extLst>
              <a:ext uri="{FF2B5EF4-FFF2-40B4-BE49-F238E27FC236}">
                <a16:creationId xmlns:a16="http://schemas.microsoft.com/office/drawing/2014/main" id="{B9B70264-99D7-755F-BEE3-4A2B2F3F412C}"/>
              </a:ext>
            </a:extLst>
          </p:cNvPr>
          <p:cNvCxnSpPr>
            <a:cxnSpLocks/>
          </p:cNvCxnSpPr>
          <p:nvPr/>
        </p:nvCxnSpPr>
        <p:spPr>
          <a:xfrm>
            <a:off x="3337024" y="1405212"/>
            <a:ext cx="0" cy="6835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C452B4B7-F4E9-3D01-4F8A-61B4BC590718}"/>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153781" y="2164697"/>
            <a:ext cx="5824714" cy="3883142"/>
          </a:xfrm>
          <a:prstGeom prst="rect">
            <a:avLst/>
          </a:prstGeom>
        </p:spPr>
      </p:pic>
    </p:spTree>
    <p:extLst>
      <p:ext uri="{BB962C8B-B14F-4D97-AF65-F5344CB8AC3E}">
        <p14:creationId xmlns:p14="http://schemas.microsoft.com/office/powerpoint/2010/main" val="209547628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a:xfrm>
            <a:off x="1506775" y="2200687"/>
            <a:ext cx="8173825" cy="2550500"/>
          </a:xfrm>
        </p:spPr>
        <p:txBody>
          <a:bodyPr>
            <a:normAutofit/>
          </a:bodyPr>
          <a:lstStyle/>
          <a:p>
            <a:pPr algn="ctr"/>
            <a:r>
              <a:rPr lang="en-US" sz="5400" dirty="0">
                <a:solidFill>
                  <a:schemeClr val="accent1"/>
                </a:solidFill>
              </a:rPr>
              <a:t>Thank You!</a:t>
            </a:r>
          </a:p>
        </p:txBody>
      </p:sp>
      <p:pic>
        <p:nvPicPr>
          <p:cNvPr id="3" name="Picture 2">
            <a:extLst>
              <a:ext uri="{FF2B5EF4-FFF2-40B4-BE49-F238E27FC236}">
                <a16:creationId xmlns:a16="http://schemas.microsoft.com/office/drawing/2014/main" id="{D68EF094-42B2-CEBB-1B8C-38BED6AF1C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31738" y="2103503"/>
            <a:ext cx="1655762" cy="1655762"/>
          </a:xfrm>
          <a:prstGeom prst="rect">
            <a:avLst/>
          </a:prstGeom>
        </p:spPr>
      </p:pic>
      <p:pic>
        <p:nvPicPr>
          <p:cNvPr id="4" name="Picture 3">
            <a:extLst>
              <a:ext uri="{FF2B5EF4-FFF2-40B4-BE49-F238E27FC236}">
                <a16:creationId xmlns:a16="http://schemas.microsoft.com/office/drawing/2014/main" id="{0F141066-2A40-1932-4124-DB7DBAEE95E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8535" y="3593212"/>
            <a:ext cx="1439379" cy="1439379"/>
          </a:xfrm>
          <a:prstGeom prst="rect">
            <a:avLst/>
          </a:prstGeom>
        </p:spPr>
      </p:pic>
      <p:pic>
        <p:nvPicPr>
          <p:cNvPr id="5" name="Picture 4">
            <a:extLst>
              <a:ext uri="{FF2B5EF4-FFF2-40B4-BE49-F238E27FC236}">
                <a16:creationId xmlns:a16="http://schemas.microsoft.com/office/drawing/2014/main" id="{A77C5821-A0B9-90CC-A385-E0BA6523EA5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6623" y="92547"/>
            <a:ext cx="1586852" cy="1586852"/>
          </a:xfrm>
          <a:prstGeom prst="rect">
            <a:avLst/>
          </a:prstGeom>
        </p:spPr>
      </p:pic>
      <p:pic>
        <p:nvPicPr>
          <p:cNvPr id="6" name="Picture 5">
            <a:extLst>
              <a:ext uri="{FF2B5EF4-FFF2-40B4-BE49-F238E27FC236}">
                <a16:creationId xmlns:a16="http://schemas.microsoft.com/office/drawing/2014/main" id="{09AB72CE-BB83-7F3A-545C-18603678278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76996" y="1691688"/>
            <a:ext cx="1573636" cy="1047119"/>
          </a:xfrm>
          <a:prstGeom prst="rect">
            <a:avLst/>
          </a:prstGeom>
        </p:spPr>
      </p:pic>
      <p:pic>
        <p:nvPicPr>
          <p:cNvPr id="7" name="Picture 6">
            <a:extLst>
              <a:ext uri="{FF2B5EF4-FFF2-40B4-BE49-F238E27FC236}">
                <a16:creationId xmlns:a16="http://schemas.microsoft.com/office/drawing/2014/main" id="{2D58D149-7A04-6A43-0C34-9B9256DCFFD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897624" y="136438"/>
            <a:ext cx="1446425" cy="1395799"/>
          </a:xfrm>
          <a:prstGeom prst="rect">
            <a:avLst/>
          </a:prstGeom>
        </p:spPr>
      </p:pic>
      <p:pic>
        <p:nvPicPr>
          <p:cNvPr id="8" name="Picture 7" descr="A person standing in front of a building&#10;&#10;Description automatically generated">
            <a:extLst>
              <a:ext uri="{FF2B5EF4-FFF2-40B4-BE49-F238E27FC236}">
                <a16:creationId xmlns:a16="http://schemas.microsoft.com/office/drawing/2014/main" id="{424583C3-3FFA-BBC3-9724-7F04CDF2864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938143" y="5293274"/>
            <a:ext cx="1446425" cy="1520556"/>
          </a:xfrm>
          <a:prstGeom prst="rect">
            <a:avLst/>
          </a:prstGeom>
        </p:spPr>
      </p:pic>
      <p:pic>
        <p:nvPicPr>
          <p:cNvPr id="9" name="Picture 8" descr="A person standing in front of a building&#10;&#10;Description automatically generated">
            <a:extLst>
              <a:ext uri="{FF2B5EF4-FFF2-40B4-BE49-F238E27FC236}">
                <a16:creationId xmlns:a16="http://schemas.microsoft.com/office/drawing/2014/main" id="{3F804CD0-CDA9-6FBC-D7D3-560A6F0D8C5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545481" y="172367"/>
            <a:ext cx="1402298" cy="1544982"/>
          </a:xfrm>
          <a:prstGeom prst="rect">
            <a:avLst/>
          </a:prstGeom>
        </p:spPr>
      </p:pic>
      <p:pic>
        <p:nvPicPr>
          <p:cNvPr id="10" name="Picture 9">
            <a:extLst>
              <a:ext uri="{FF2B5EF4-FFF2-40B4-BE49-F238E27FC236}">
                <a16:creationId xmlns:a16="http://schemas.microsoft.com/office/drawing/2014/main" id="{E7A2966C-8174-2AD0-7150-0AD072202F6C}"/>
              </a:ext>
            </a:extLst>
          </p:cNvPr>
          <p:cNvPicPr>
            <a:picLocks noChangeAspect="1"/>
          </p:cNvPicPr>
          <p:nvPr/>
        </p:nvPicPr>
        <p:blipFill>
          <a:blip r:embed="rId10"/>
          <a:stretch>
            <a:fillRect/>
          </a:stretch>
        </p:blipFill>
        <p:spPr>
          <a:xfrm>
            <a:off x="10597138" y="5235280"/>
            <a:ext cx="1446424" cy="1435508"/>
          </a:xfrm>
          <a:prstGeom prst="rect">
            <a:avLst/>
          </a:prstGeom>
        </p:spPr>
      </p:pic>
      <p:pic>
        <p:nvPicPr>
          <p:cNvPr id="12" name="Picture 11">
            <a:extLst>
              <a:ext uri="{FF2B5EF4-FFF2-40B4-BE49-F238E27FC236}">
                <a16:creationId xmlns:a16="http://schemas.microsoft.com/office/drawing/2014/main" id="{1A8DBC1D-92C7-E4B8-B1A1-425660EB8CA0}"/>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380341" y="4289537"/>
            <a:ext cx="1725168" cy="1792224"/>
          </a:xfrm>
          <a:prstGeom prst="rect">
            <a:avLst/>
          </a:prstGeom>
        </p:spPr>
      </p:pic>
      <p:pic>
        <p:nvPicPr>
          <p:cNvPr id="14" name="Picture 13">
            <a:extLst>
              <a:ext uri="{FF2B5EF4-FFF2-40B4-BE49-F238E27FC236}">
                <a16:creationId xmlns:a16="http://schemas.microsoft.com/office/drawing/2014/main" id="{8AC9C7D7-5DAE-593F-E9B9-8CF22E92EE14}"/>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700849" y="4397788"/>
            <a:ext cx="1400987" cy="1655764"/>
          </a:xfrm>
          <a:prstGeom prst="rect">
            <a:avLst/>
          </a:prstGeom>
        </p:spPr>
      </p:pic>
      <p:pic>
        <p:nvPicPr>
          <p:cNvPr id="16" name="Picture 15">
            <a:extLst>
              <a:ext uri="{FF2B5EF4-FFF2-40B4-BE49-F238E27FC236}">
                <a16:creationId xmlns:a16="http://schemas.microsoft.com/office/drawing/2014/main" id="{86C25711-CC0C-38D7-F76F-1839DF2AF783}"/>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002726" y="3474481"/>
            <a:ext cx="1373083" cy="1429255"/>
          </a:xfrm>
          <a:prstGeom prst="rect">
            <a:avLst/>
          </a:prstGeom>
        </p:spPr>
      </p:pic>
      <p:pic>
        <p:nvPicPr>
          <p:cNvPr id="18" name="Picture 17">
            <a:extLst>
              <a:ext uri="{FF2B5EF4-FFF2-40B4-BE49-F238E27FC236}">
                <a16:creationId xmlns:a16="http://schemas.microsoft.com/office/drawing/2014/main" id="{6467D367-91C3-B9C5-A5D3-5D90FAD8E685}"/>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83313" y="5085222"/>
            <a:ext cx="1574239" cy="1655762"/>
          </a:xfrm>
          <a:prstGeom prst="rect">
            <a:avLst/>
          </a:prstGeom>
        </p:spPr>
      </p:pic>
      <p:pic>
        <p:nvPicPr>
          <p:cNvPr id="20" name="Picture 19">
            <a:extLst>
              <a:ext uri="{FF2B5EF4-FFF2-40B4-BE49-F238E27FC236}">
                <a16:creationId xmlns:a16="http://schemas.microsoft.com/office/drawing/2014/main" id="{85C908B5-E13E-6425-77E7-6E1116294310}"/>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132390" y="194523"/>
            <a:ext cx="1178351" cy="1773418"/>
          </a:xfrm>
          <a:prstGeom prst="rect">
            <a:avLst/>
          </a:prstGeom>
        </p:spPr>
      </p:pic>
      <p:pic>
        <p:nvPicPr>
          <p:cNvPr id="22" name="Picture 21">
            <a:extLst>
              <a:ext uri="{FF2B5EF4-FFF2-40B4-BE49-F238E27FC236}">
                <a16:creationId xmlns:a16="http://schemas.microsoft.com/office/drawing/2014/main" id="{FFB77A2D-667D-9228-6414-018A7E60CCFB}"/>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5241115" y="128905"/>
            <a:ext cx="1226023" cy="1839035"/>
          </a:xfrm>
          <a:prstGeom prst="rect">
            <a:avLst/>
          </a:prstGeom>
        </p:spPr>
      </p:pic>
      <p:pic>
        <p:nvPicPr>
          <p:cNvPr id="24" name="Picture 23">
            <a:extLst>
              <a:ext uri="{FF2B5EF4-FFF2-40B4-BE49-F238E27FC236}">
                <a16:creationId xmlns:a16="http://schemas.microsoft.com/office/drawing/2014/main" id="{FE05A603-FFA9-7AC5-4E5E-18D262C3BC08}"/>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6834763" y="286879"/>
            <a:ext cx="1562749" cy="1172062"/>
          </a:xfrm>
          <a:prstGeom prst="rect">
            <a:avLst/>
          </a:prstGeom>
        </p:spPr>
      </p:pic>
      <p:pic>
        <p:nvPicPr>
          <p:cNvPr id="26" name="Picture 25">
            <a:extLst>
              <a:ext uri="{FF2B5EF4-FFF2-40B4-BE49-F238E27FC236}">
                <a16:creationId xmlns:a16="http://schemas.microsoft.com/office/drawing/2014/main" id="{6B673E68-3843-9C84-135D-6396FEF4E77F}"/>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7277023" y="4778093"/>
            <a:ext cx="1620601" cy="1655762"/>
          </a:xfrm>
          <a:prstGeom prst="rect">
            <a:avLst/>
          </a:prstGeom>
        </p:spPr>
      </p:pic>
      <p:pic>
        <p:nvPicPr>
          <p:cNvPr id="28" name="Picture 27">
            <a:extLst>
              <a:ext uri="{FF2B5EF4-FFF2-40B4-BE49-F238E27FC236}">
                <a16:creationId xmlns:a16="http://schemas.microsoft.com/office/drawing/2014/main" id="{70603E06-2841-9A34-366A-6A3280E008DF}"/>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7446630" y="2985195"/>
            <a:ext cx="1240224" cy="1655763"/>
          </a:xfrm>
          <a:prstGeom prst="rect">
            <a:avLst/>
          </a:prstGeom>
        </p:spPr>
      </p:pic>
      <p:pic>
        <p:nvPicPr>
          <p:cNvPr id="30" name="Picture 29">
            <a:extLst>
              <a:ext uri="{FF2B5EF4-FFF2-40B4-BE49-F238E27FC236}">
                <a16:creationId xmlns:a16="http://schemas.microsoft.com/office/drawing/2014/main" id="{D6E11537-0727-6145-E646-BD2F5B231074}"/>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9050736" y="5085222"/>
            <a:ext cx="1435508" cy="1435508"/>
          </a:xfrm>
          <a:prstGeom prst="rect">
            <a:avLst/>
          </a:prstGeom>
        </p:spPr>
      </p:pic>
      <p:pic>
        <p:nvPicPr>
          <p:cNvPr id="32" name="Picture 31">
            <a:extLst>
              <a:ext uri="{FF2B5EF4-FFF2-40B4-BE49-F238E27FC236}">
                <a16:creationId xmlns:a16="http://schemas.microsoft.com/office/drawing/2014/main" id="{828DE275-0382-CEEF-50C7-2F4F19879EDF}"/>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8810270" y="1736551"/>
            <a:ext cx="1576667" cy="1576667"/>
          </a:xfrm>
          <a:prstGeom prst="rect">
            <a:avLst/>
          </a:prstGeom>
        </p:spPr>
      </p:pic>
      <p:pic>
        <p:nvPicPr>
          <p:cNvPr id="34" name="Picture 33">
            <a:extLst>
              <a:ext uri="{FF2B5EF4-FFF2-40B4-BE49-F238E27FC236}">
                <a16:creationId xmlns:a16="http://schemas.microsoft.com/office/drawing/2014/main" id="{282B4621-96C4-5595-030D-70BE86A9187C}"/>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253225" y="1726065"/>
            <a:ext cx="1253550" cy="1840832"/>
          </a:xfrm>
          <a:prstGeom prst="rect">
            <a:avLst/>
          </a:prstGeom>
        </p:spPr>
      </p:pic>
      <p:pic>
        <p:nvPicPr>
          <p:cNvPr id="36" name="Picture 35">
            <a:extLst>
              <a:ext uri="{FF2B5EF4-FFF2-40B4-BE49-F238E27FC236}">
                <a16:creationId xmlns:a16="http://schemas.microsoft.com/office/drawing/2014/main" id="{DEBD2439-32BE-4D42-4AF7-D9102A47BF8A}"/>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1866998" y="3813077"/>
            <a:ext cx="1502762" cy="1372572"/>
          </a:xfrm>
          <a:prstGeom prst="rect">
            <a:avLst/>
          </a:prstGeom>
        </p:spPr>
      </p:pic>
      <p:pic>
        <p:nvPicPr>
          <p:cNvPr id="38" name="Picture 37">
            <a:extLst>
              <a:ext uri="{FF2B5EF4-FFF2-40B4-BE49-F238E27FC236}">
                <a16:creationId xmlns:a16="http://schemas.microsoft.com/office/drawing/2014/main" id="{2E6A2CDF-887E-245D-A4C3-A471A42FB125}"/>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10657758" y="3292997"/>
            <a:ext cx="1281017" cy="1792225"/>
          </a:xfrm>
          <a:prstGeom prst="rect">
            <a:avLst/>
          </a:prstGeom>
        </p:spPr>
      </p:pic>
      <p:pic>
        <p:nvPicPr>
          <p:cNvPr id="40" name="Picture 39">
            <a:extLst>
              <a:ext uri="{FF2B5EF4-FFF2-40B4-BE49-F238E27FC236}">
                <a16:creationId xmlns:a16="http://schemas.microsoft.com/office/drawing/2014/main" id="{2D9E91FB-12DA-8D4E-E293-FCA74CAFD3CD}"/>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10494392" y="60383"/>
            <a:ext cx="1651916" cy="1665682"/>
          </a:xfrm>
          <a:prstGeom prst="rect">
            <a:avLst/>
          </a:prstGeom>
        </p:spPr>
      </p:pic>
      <p:pic>
        <p:nvPicPr>
          <p:cNvPr id="41" name="Picture 40">
            <a:extLst>
              <a:ext uri="{FF2B5EF4-FFF2-40B4-BE49-F238E27FC236}">
                <a16:creationId xmlns:a16="http://schemas.microsoft.com/office/drawing/2014/main" id="{0F3D9F13-90B6-73DC-D561-363A1C962D9B}"/>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10544008" y="1757704"/>
            <a:ext cx="1435508" cy="1435508"/>
          </a:xfrm>
          <a:prstGeom prst="rect">
            <a:avLst/>
          </a:prstGeom>
        </p:spPr>
      </p:pic>
    </p:spTree>
    <p:extLst>
      <p:ext uri="{BB962C8B-B14F-4D97-AF65-F5344CB8AC3E}">
        <p14:creationId xmlns:p14="http://schemas.microsoft.com/office/powerpoint/2010/main" val="142610456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4522</Words>
  <Application>Microsoft Office PowerPoint</Application>
  <PresentationFormat>Widescreen</PresentationFormat>
  <Paragraphs>690</Paragraphs>
  <Slides>90</Slides>
  <Notes>70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90</vt:i4>
      </vt:variant>
    </vt:vector>
  </HeadingPairs>
  <TitlesOfParts>
    <vt:vector size="97" baseType="lpstr">
      <vt:lpstr>Arial</vt:lpstr>
      <vt:lpstr>Calibri</vt:lpstr>
      <vt:lpstr>Calibri Light</vt:lpstr>
      <vt:lpstr>Cambria Math</vt:lpstr>
      <vt:lpstr>Times New Roman</vt:lpstr>
      <vt:lpstr>Wingdings</vt:lpstr>
      <vt:lpstr>Office Theme</vt:lpstr>
      <vt:lpstr>Theoretical Foundations of Modern Data Science</vt:lpstr>
      <vt:lpstr>Background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Evolving Demands</vt:lpstr>
      <vt:lpstr>New Tools for Classical Data Science</vt:lpstr>
      <vt:lpstr>Evolving Demands</vt:lpstr>
      <vt:lpstr>PowerPoint Presentation</vt:lpstr>
      <vt:lpstr>Dimensionality Reduction</vt:lpstr>
      <vt:lpstr>New Dimensionality Reduction Results</vt:lpstr>
      <vt:lpstr>Coreset</vt:lpstr>
      <vt:lpstr>Coreset</vt:lpstr>
      <vt:lpstr>New Coreset Constructions</vt:lpstr>
      <vt:lpstr>PowerPoint Presentation</vt:lpstr>
      <vt:lpstr>PowerPoint Presentation</vt:lpstr>
      <vt:lpstr>Evolving Demands</vt:lpstr>
      <vt:lpstr>PowerPoint Presentation</vt:lpstr>
      <vt:lpstr>PowerPoint Presentation</vt:lpstr>
      <vt:lpstr>PowerPoint Presentation</vt:lpstr>
      <vt:lpstr>Learning-Augmented Clustering</vt:lpstr>
      <vt:lpstr>Learning-Augmented Clustering</vt:lpstr>
      <vt:lpstr>Predictor</vt:lpstr>
      <vt:lpstr>Theoretical Guarantee</vt:lpstr>
      <vt:lpstr>Algorithmic Intuition</vt:lpstr>
      <vt:lpstr>Algorithmic Intuition</vt:lpstr>
      <vt:lpstr>Algorithmic Intuition</vt:lpstr>
      <vt:lpstr>Algorithmic Intuition</vt:lpstr>
      <vt:lpstr>Algorithmic Intuition</vt:lpstr>
      <vt:lpstr>Algorithmic Intuition</vt:lpstr>
      <vt:lpstr>Experimental Results</vt:lpstr>
      <vt:lpstr>PowerPoint Presentation</vt:lpstr>
      <vt:lpstr>My Recent Work on Data Science</vt:lpstr>
      <vt:lpstr>Questions?</vt:lpstr>
      <vt:lpstr>Security and Privacy for Big Data</vt:lpstr>
      <vt:lpstr>PowerPoint Presentation</vt:lpstr>
      <vt:lpstr>PowerPoint Presentation</vt:lpstr>
      <vt:lpstr>Evolving Demands</vt:lpstr>
      <vt:lpstr>Graph Theory for Memory Hard Functions</vt:lpstr>
      <vt:lpstr>Graph Theory for Memory Hard Functions</vt:lpstr>
      <vt:lpstr>PowerPoint Presentation</vt:lpstr>
      <vt:lpstr>Anonymizing Data</vt:lpstr>
      <vt:lpstr>Anonymizing Data</vt:lpstr>
      <vt:lpstr>Reconstruction Attack</vt:lpstr>
      <vt:lpstr>PowerPoint Presentation</vt:lpstr>
      <vt:lpstr>Differential Privacy</vt:lpstr>
      <vt:lpstr>Differential Privacy Result Highlights</vt:lpstr>
      <vt:lpstr>My Recent Work on Security and Privacy</vt:lpstr>
      <vt:lpstr>Questions?</vt:lpstr>
      <vt:lpstr>Sublinear Algorithms for Processing Big Data</vt:lpstr>
      <vt:lpstr>Model #1: Streaming Model</vt:lpstr>
      <vt:lpstr>Frequency Vector</vt:lpstr>
      <vt:lpstr>Heavy-Hitters (Frequent Items)</vt:lpstr>
      <vt:lpstr>Frequency Moments (L_p Norm)</vt:lpstr>
      <vt:lpstr>Distinct Elements (F_0 Estimation)</vt:lpstr>
      <vt:lpstr>(1+ε)-Approximation Streaming Algorithms</vt:lpstr>
      <vt:lpstr>Evolving Demands</vt:lpstr>
      <vt:lpstr>PowerPoint Presentation</vt:lpstr>
      <vt:lpstr>Model #2: Adversarially Robust Streaming</vt:lpstr>
      <vt:lpstr>Model #2: Adversarially Robust Streaming</vt:lpstr>
      <vt:lpstr>Model #2: Adversarially Robust Streaming</vt:lpstr>
      <vt:lpstr>Model #2: Adversarially Robust Streaming</vt:lpstr>
      <vt:lpstr>Model #2: Adversarially Robust Streaming</vt:lpstr>
      <vt:lpstr>(1+ε)-Robust Algorithms [WZ21]</vt:lpstr>
      <vt:lpstr>PowerPoint Presentation</vt:lpstr>
      <vt:lpstr>Additional Work</vt:lpstr>
      <vt:lpstr>Evolving Demands</vt:lpstr>
      <vt:lpstr>PowerPoint Presentation</vt:lpstr>
      <vt:lpstr>Model #3: Sliding Window Model</vt:lpstr>
      <vt:lpstr>Model #3: Sliding Window Model</vt:lpstr>
      <vt:lpstr>Model #3: Sliding Window Model</vt:lpstr>
      <vt:lpstr>Model #3: Sliding Window Model</vt:lpstr>
      <vt:lpstr>(1+ε)-Approximation Sliding Window Algorithms [WZ21]</vt:lpstr>
      <vt:lpstr>(1+ε)-Approximation Sliding Window Algorithms [BGLWZ18]</vt:lpstr>
      <vt:lpstr>RandNLA in the Sliding Window Model</vt:lpstr>
      <vt:lpstr>My Recent Work on Sublinear Algorithms</vt:lpstr>
      <vt:lpstr>Future Research Directions</vt:lpstr>
      <vt:lpstr>Future Agenda</vt:lpstr>
      <vt:lpstr>Thank You!</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Theoretical Foundations of Modern Data Science</dc:title>
  <dc:creator>Samson Zhou</dc:creator>
  <cp:lastModifiedBy>Samson Zhou</cp:lastModifiedBy>
  <cp:revision>1</cp:revision>
  <dcterms:created xsi:type="dcterms:W3CDTF">2023-02-06T21:05:37Z</dcterms:created>
  <dcterms:modified xsi:type="dcterms:W3CDTF">2023-02-06T21:06:23Z</dcterms:modified>
</cp:coreProperties>
</file>